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4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81" r:id="rId2"/>
  </p:sldMasterIdLst>
  <p:notesMasterIdLst>
    <p:notesMasterId r:id="rId80"/>
  </p:notesMasterIdLst>
  <p:sldIdLst>
    <p:sldId id="256" r:id="rId3"/>
    <p:sldId id="281" r:id="rId4"/>
    <p:sldId id="274" r:id="rId5"/>
    <p:sldId id="351" r:id="rId6"/>
    <p:sldId id="282" r:id="rId7"/>
    <p:sldId id="355" r:id="rId8"/>
    <p:sldId id="460" r:id="rId9"/>
    <p:sldId id="467" r:id="rId10"/>
    <p:sldId id="461" r:id="rId11"/>
    <p:sldId id="462" r:id="rId12"/>
    <p:sldId id="463" r:id="rId13"/>
    <p:sldId id="464" r:id="rId14"/>
    <p:sldId id="465" r:id="rId15"/>
    <p:sldId id="466" r:id="rId16"/>
    <p:sldId id="468" r:id="rId17"/>
    <p:sldId id="375" r:id="rId18"/>
    <p:sldId id="374" r:id="rId19"/>
    <p:sldId id="373" r:id="rId20"/>
    <p:sldId id="376" r:id="rId21"/>
    <p:sldId id="352" r:id="rId22"/>
    <p:sldId id="378" r:id="rId23"/>
    <p:sldId id="377" r:id="rId24"/>
    <p:sldId id="371" r:id="rId25"/>
    <p:sldId id="356" r:id="rId26"/>
    <p:sldId id="372" r:id="rId27"/>
    <p:sldId id="293" r:id="rId28"/>
    <p:sldId id="379" r:id="rId29"/>
    <p:sldId id="380" r:id="rId30"/>
    <p:sldId id="381" r:id="rId31"/>
    <p:sldId id="410" r:id="rId32"/>
    <p:sldId id="411" r:id="rId33"/>
    <p:sldId id="387" r:id="rId34"/>
    <p:sldId id="413" r:id="rId35"/>
    <p:sldId id="407" r:id="rId36"/>
    <p:sldId id="409" r:id="rId37"/>
    <p:sldId id="412" r:id="rId38"/>
    <p:sldId id="415" r:id="rId39"/>
    <p:sldId id="406" r:id="rId40"/>
    <p:sldId id="382" r:id="rId41"/>
    <p:sldId id="388" r:id="rId42"/>
    <p:sldId id="389" r:id="rId43"/>
    <p:sldId id="397" r:id="rId44"/>
    <p:sldId id="390" r:id="rId45"/>
    <p:sldId id="398" r:id="rId46"/>
    <p:sldId id="399" r:id="rId47"/>
    <p:sldId id="400" r:id="rId48"/>
    <p:sldId id="386" r:id="rId49"/>
    <p:sldId id="391" r:id="rId50"/>
    <p:sldId id="401" r:id="rId51"/>
    <p:sldId id="402" r:id="rId52"/>
    <p:sldId id="392" r:id="rId53"/>
    <p:sldId id="404" r:id="rId54"/>
    <p:sldId id="393" r:id="rId55"/>
    <p:sldId id="405" r:id="rId56"/>
    <p:sldId id="417" r:id="rId57"/>
    <p:sldId id="414" r:id="rId58"/>
    <p:sldId id="302" r:id="rId59"/>
    <p:sldId id="383" r:id="rId60"/>
    <p:sldId id="384" r:id="rId61"/>
    <p:sldId id="385" r:id="rId62"/>
    <p:sldId id="422" r:id="rId63"/>
    <p:sldId id="423" r:id="rId64"/>
    <p:sldId id="424" r:id="rId65"/>
    <p:sldId id="425" r:id="rId66"/>
    <p:sldId id="403" r:id="rId67"/>
    <p:sldId id="426" r:id="rId68"/>
    <p:sldId id="427" r:id="rId69"/>
    <p:sldId id="418" r:id="rId70"/>
    <p:sldId id="457" r:id="rId71"/>
    <p:sldId id="428" r:id="rId72"/>
    <p:sldId id="321" r:id="rId73"/>
    <p:sldId id="459" r:id="rId74"/>
    <p:sldId id="458" r:id="rId75"/>
    <p:sldId id="420" r:id="rId76"/>
    <p:sldId id="324" r:id="rId77"/>
    <p:sldId id="421" r:id="rId78"/>
    <p:sldId id="269" r:id="rId79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7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699"/>
    <a:srgbClr val="F4DF9C"/>
    <a:srgbClr val="00D4D2"/>
    <a:srgbClr val="BFFFFF"/>
    <a:srgbClr val="FFFD88"/>
    <a:srgbClr val="D7D7D6"/>
    <a:srgbClr val="D000A8"/>
    <a:srgbClr val="3DC0DB"/>
    <a:srgbClr val="FF7535"/>
    <a:srgbClr val="9BC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7"/>
    <p:restoredTop sz="94626"/>
  </p:normalViewPr>
  <p:slideViewPr>
    <p:cSldViewPr snapToGrid="0" snapToObjects="1" showGuides="1">
      <p:cViewPr varScale="1">
        <p:scale>
          <a:sx n="128" d="100"/>
          <a:sy n="128" d="100"/>
        </p:scale>
        <p:origin x="243" y="69"/>
      </p:cViewPr>
      <p:guideLst>
        <p:guide orient="horz"/>
        <p:guide pos="377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055\Desktop\&#24037;&#20316;&#31807;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总时间图表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8772633808158201"/>
          <c:y val="0.19052715296478201"/>
          <c:w val="0.50629091679766902"/>
          <c:h val="0.589636134431596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本地总共时间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#,##0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Sheet1!$B$2:$B$5</c:f>
              <c:numCache>
                <c:formatCode>@</c:formatCode>
                <c:ptCount val="4"/>
                <c:pt idx="0">
                  <c:v>19005</c:v>
                </c:pt>
                <c:pt idx="1">
                  <c:v>9032</c:v>
                </c:pt>
                <c:pt idx="2">
                  <c:v>4429.3333333333303</c:v>
                </c:pt>
                <c:pt idx="3">
                  <c:v>4690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1-4163-804C-A1BD940F7A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跨网总共时间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#,##0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Sheet1!$C$2:$C$5</c:f>
              <c:numCache>
                <c:formatCode>@</c:formatCode>
                <c:ptCount val="4"/>
                <c:pt idx="0">
                  <c:v>19168.666666666701</c:v>
                </c:pt>
                <c:pt idx="1">
                  <c:v>9162.3333333333303</c:v>
                </c:pt>
                <c:pt idx="2">
                  <c:v>4174.3333333333303</c:v>
                </c:pt>
                <c:pt idx="3">
                  <c:v>2957.6666666666702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81-4163-804C-A1BD940F7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1179797120"/>
        <c:axId val="1179798080"/>
      </c:lineChart>
      <c:catAx>
        <c:axId val="1179797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限流器窗口大小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9798080"/>
        <c:crosses val="autoZero"/>
        <c:auto val="1"/>
        <c:lblAlgn val="ctr"/>
        <c:lblOffset val="100"/>
        <c:noMultiLvlLbl val="0"/>
      </c:catAx>
      <c:valAx>
        <c:axId val="117979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平均耗时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ms</a:t>
                </a:r>
                <a:r>
                  <a:rPr lang="en-US" altLang="zh-CN" dirty="0"/>
                  <a:t>)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@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9797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网络延迟时间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[工作簿1.xlsx]Sheet1!$A$44</c:f>
              <c:strCache>
                <c:ptCount val="1"/>
                <c:pt idx="0">
                  <c:v>返回时间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[工作簿1]Sheet1!$B$43:$E$43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[工作簿1]Sheet1!$B$44:$E$44</c:f>
              <c:numCache>
                <c:formatCode>General</c:formatCode>
                <c:ptCount val="4"/>
                <c:pt idx="0">
                  <c:v>955129</c:v>
                </c:pt>
                <c:pt idx="1">
                  <c:v>943891</c:v>
                </c:pt>
                <c:pt idx="2">
                  <c:v>952809</c:v>
                </c:pt>
                <c:pt idx="3">
                  <c:v>937674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82-4A5B-BF73-4F99D01686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7870113"/>
        <c:axId val="384497332"/>
      </c:lineChart>
      <c:catAx>
        <c:axId val="287870113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497332"/>
        <c:crosses val="autoZero"/>
        <c:auto val="1"/>
        <c:lblAlgn val="ctr"/>
        <c:lblOffset val="100"/>
        <c:noMultiLvlLbl val="0"/>
      </c:catAx>
      <c:valAx>
        <c:axId val="3844973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787011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[工作簿1.xlsx]Sheet1!$A$48</c:f>
              <c:strCache>
                <c:ptCount val="1"/>
                <c:pt idx="0">
                  <c:v>总时间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[工作簿1]Sheet1!$B$47:$E$47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[工作簿1]Sheet1!$B$48:$E$48</c:f>
              <c:numCache>
                <c:formatCode>General</c:formatCode>
                <c:ptCount val="4"/>
                <c:pt idx="0">
                  <c:v>9188</c:v>
                </c:pt>
                <c:pt idx="1">
                  <c:v>9185</c:v>
                </c:pt>
                <c:pt idx="2">
                  <c:v>9198</c:v>
                </c:pt>
                <c:pt idx="3">
                  <c:v>9191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16-494E-9C38-2719FA4D4A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3388057"/>
        <c:axId val="949381074"/>
      </c:lineChart>
      <c:catAx>
        <c:axId val="49338805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9381074"/>
        <c:crosses val="autoZero"/>
        <c:auto val="1"/>
        <c:lblAlgn val="ctr"/>
        <c:lblOffset val="100"/>
        <c:noMultiLvlLbl val="0"/>
      </c:catAx>
      <c:valAx>
        <c:axId val="94938107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338805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08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80"/>
              <a:t>限速窗口（</a:t>
            </a:r>
            <a:r>
              <a:rPr lang="en-US" altLang="zh-CN" sz="1080"/>
              <a:t>1000</a:t>
            </a:r>
            <a:r>
              <a:rPr lang="zh-CN" altLang="en-US" sz="1080"/>
              <a:t>，</a:t>
            </a:r>
            <a:r>
              <a:rPr lang="en-US" altLang="zh-CN" sz="1080"/>
              <a:t>1000</a:t>
            </a:r>
            <a:r>
              <a:rPr lang="zh-CN" altLang="en-US" sz="1080"/>
              <a:t>）跨网通信</a:t>
            </a:r>
            <a:r>
              <a:rPr lang="en-US" altLang="zh-CN" sz="1080"/>
              <a:t>CPU</a:t>
            </a:r>
            <a:r>
              <a:rPr lang="zh-CN" altLang="en-US" sz="1080"/>
              <a:t>负载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08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4521955777016499"/>
          <c:y val="0.19147133578085301"/>
          <c:w val="0.81834319526627197"/>
          <c:h val="0.503078226489692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[工作簿1.xlsx]Sheet1!$A$53</c:f>
              <c:strCache>
                <c:ptCount val="1"/>
                <c:pt idx="0">
                  <c:v>接收端sidecar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[工作簿1]Sheet1!$B$52:$E$52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[工作簿1]Sheet1!$B$53:$E$53</c:f>
              <c:numCache>
                <c:formatCode>General</c:formatCode>
                <c:ptCount val="4"/>
                <c:pt idx="0">
                  <c:v>5.3</c:v>
                </c:pt>
                <c:pt idx="1">
                  <c:v>2.6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2C-4BD4-B462-35A749EBA81A}"/>
            </c:ext>
          </c:extLst>
        </c:ser>
        <c:ser>
          <c:idx val="1"/>
          <c:order val="1"/>
          <c:tx>
            <c:strRef>
              <c:f>[工作簿1.xlsx]Sheet1!$A$54</c:f>
              <c:strCache>
                <c:ptCount val="1"/>
                <c:pt idx="0">
                  <c:v>接收端server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[工作簿1]Sheet1!$B$52:$E$52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[工作簿1]Sheet1!$B$54:$E$54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1.7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2C-4BD4-B462-35A749EBA81A}"/>
            </c:ext>
          </c:extLst>
        </c:ser>
        <c:ser>
          <c:idx val="2"/>
          <c:order val="2"/>
          <c:tx>
            <c:strRef>
              <c:f>[工作簿1.xlsx]Sheet1!$A$55</c:f>
              <c:strCache>
                <c:ptCount val="1"/>
                <c:pt idx="0">
                  <c:v>发送sidecar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[工作簿1]Sheet1!$B$52:$E$52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[工作簿1]Sheet1!$B$55:$E$55</c:f>
              <c:numCache>
                <c:formatCode>General</c:formatCode>
                <c:ptCount val="4"/>
                <c:pt idx="0">
                  <c:v>290</c:v>
                </c:pt>
                <c:pt idx="1">
                  <c:v>285.7</c:v>
                </c:pt>
                <c:pt idx="2">
                  <c:v>277.39999999999998</c:v>
                </c:pt>
                <c:pt idx="3">
                  <c:v>256.8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2C-4BD4-B462-35A749EBA81A}"/>
            </c:ext>
          </c:extLst>
        </c:ser>
        <c:ser>
          <c:idx val="3"/>
          <c:order val="3"/>
          <c:tx>
            <c:strRef>
              <c:f>[工作簿1.xlsx]Sheet1!$A$56</c:f>
              <c:strCache>
                <c:ptCount val="1"/>
                <c:pt idx="0">
                  <c:v>发送server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[工作簿1]Sheet1!$B$52:$E$52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[工作簿1]Sheet1!$B$56:$E$56</c:f>
              <c:numCache>
                <c:formatCode>General</c:formatCode>
                <c:ptCount val="4"/>
                <c:pt idx="0">
                  <c:v>27.2</c:v>
                </c:pt>
                <c:pt idx="1">
                  <c:v>27.2</c:v>
                </c:pt>
                <c:pt idx="2">
                  <c:v>26.6</c:v>
                </c:pt>
                <c:pt idx="3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2C-4BD4-B462-35A749EBA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720205423"/>
        <c:axId val="327517687"/>
      </c:barChart>
      <c:catAx>
        <c:axId val="720205423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7517687"/>
        <c:crosses val="autoZero"/>
        <c:auto val="1"/>
        <c:lblAlgn val="ctr"/>
        <c:lblOffset val="100"/>
        <c:noMultiLvlLbl val="0"/>
      </c:catAx>
      <c:valAx>
        <c:axId val="327517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/>
                  <a:t>平均占比（</a:t>
                </a:r>
                <a:r>
                  <a:rPr lang="en-US" altLang="zh-CN" sz="900"/>
                  <a:t>%</a:t>
                </a:r>
                <a:r>
                  <a:rPr lang="zh-CN" altLang="en-US" sz="900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020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900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路由选择时间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[工作簿1.xlsx]Sheet1!$A$65</c:f>
              <c:strCache>
                <c:ptCount val="1"/>
                <c:pt idx="0">
                  <c:v>连接时间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[工作簿1]Sheet1!$B$64:$E$64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[工作簿1]Sheet1!$B$65:$E$65</c:f>
              <c:numCache>
                <c:formatCode>General</c:formatCode>
                <c:ptCount val="4"/>
                <c:pt idx="0">
                  <c:v>21235.666000000001</c:v>
                </c:pt>
                <c:pt idx="1">
                  <c:v>45592.606</c:v>
                </c:pt>
                <c:pt idx="2">
                  <c:v>56159.961000000003</c:v>
                </c:pt>
                <c:pt idx="3">
                  <c:v>103959.287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CB-4122-AE25-59A28BFC0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065736"/>
        <c:axId val="783670799"/>
      </c:lineChart>
      <c:catAx>
        <c:axId val="15206573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3670799"/>
        <c:crosses val="autoZero"/>
        <c:auto val="1"/>
        <c:lblAlgn val="ctr"/>
        <c:lblOffset val="100"/>
        <c:noMultiLvlLbl val="0"/>
      </c:catAx>
      <c:valAx>
        <c:axId val="783670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2065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网络延迟时间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[工作簿1.xlsx]Sheet1!$A$69</c:f>
              <c:strCache>
                <c:ptCount val="1"/>
                <c:pt idx="0">
                  <c:v>返回时间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[工作簿1]Sheet1!$B$68:$E$68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[工作簿1]Sheet1!$B$69:$E$69</c:f>
              <c:numCache>
                <c:formatCode>General</c:formatCode>
                <c:ptCount val="4"/>
                <c:pt idx="0">
                  <c:v>942327</c:v>
                </c:pt>
                <c:pt idx="1">
                  <c:v>926097</c:v>
                </c:pt>
                <c:pt idx="2">
                  <c:v>923645</c:v>
                </c:pt>
                <c:pt idx="3">
                  <c:v>917298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35-4B71-9D35-848A6C859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0150295"/>
        <c:axId val="159141074"/>
      </c:lineChart>
      <c:catAx>
        <c:axId val="860150295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9141074"/>
        <c:crosses val="autoZero"/>
        <c:auto val="1"/>
        <c:lblAlgn val="ctr"/>
        <c:lblOffset val="100"/>
        <c:noMultiLvlLbl val="0"/>
      </c:catAx>
      <c:valAx>
        <c:axId val="15914107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0150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[工作簿1.xlsx]Sheet1!$A$73</c:f>
              <c:strCache>
                <c:ptCount val="1"/>
                <c:pt idx="0">
                  <c:v>总时间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[工作簿1]Sheet1!$B$72:$E$72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[工作簿1]Sheet1!$B$73:$E$73</c:f>
              <c:numCache>
                <c:formatCode>General</c:formatCode>
                <c:ptCount val="4"/>
                <c:pt idx="0">
                  <c:v>9183</c:v>
                </c:pt>
                <c:pt idx="1">
                  <c:v>9198</c:v>
                </c:pt>
                <c:pt idx="2">
                  <c:v>9198</c:v>
                </c:pt>
                <c:pt idx="3">
                  <c:v>9189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8C-4A1E-8479-9485AD1CC7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5145612"/>
        <c:axId val="807651192"/>
      </c:lineChart>
      <c:catAx>
        <c:axId val="915145612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layout>
            <c:manualLayout>
              <c:xMode val="edge"/>
              <c:yMode val="edge"/>
              <c:x val="0.437619631901841"/>
              <c:y val="0.84827991767127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07651192"/>
        <c:crosses val="autoZero"/>
        <c:auto val="1"/>
        <c:lblAlgn val="ctr"/>
        <c:lblOffset val="100"/>
        <c:noMultiLvlLbl val="0"/>
      </c:catAx>
      <c:valAx>
        <c:axId val="807651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51456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08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80"/>
              <a:t>限速窗口（</a:t>
            </a:r>
            <a:r>
              <a:rPr lang="en-US" altLang="zh-CN" sz="1080"/>
              <a:t>1000</a:t>
            </a:r>
            <a:r>
              <a:rPr lang="zh-CN" altLang="en-US" sz="1080"/>
              <a:t>，</a:t>
            </a:r>
            <a:r>
              <a:rPr lang="en-US" altLang="zh-CN" sz="1080"/>
              <a:t>1000</a:t>
            </a:r>
            <a:r>
              <a:rPr lang="zh-CN" altLang="en-US" sz="1080"/>
              <a:t>）跨网通信</a:t>
            </a:r>
            <a:r>
              <a:rPr lang="en-US" altLang="zh-CN" sz="1080"/>
              <a:t>CPU</a:t>
            </a:r>
            <a:r>
              <a:rPr lang="zh-CN" altLang="en-US" sz="1080"/>
              <a:t>负载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08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4521955777016499"/>
          <c:y val="0.19098591549295801"/>
          <c:w val="0.81772033634381802"/>
          <c:h val="0.491943661971830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[工作簿1.xlsx]Sheet1!$A$77</c:f>
              <c:strCache>
                <c:ptCount val="1"/>
                <c:pt idx="0">
                  <c:v>接收端sidecar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[工作簿1]Sheet1!$B$76:$E$76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[工作簿1]Sheet1!$B$77:$E$77</c:f>
              <c:numCache>
                <c:formatCode>General</c:formatCode>
                <c:ptCount val="4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9-4562-9A63-B53C1EBCC4C2}"/>
            </c:ext>
          </c:extLst>
        </c:ser>
        <c:ser>
          <c:idx val="1"/>
          <c:order val="1"/>
          <c:tx>
            <c:strRef>
              <c:f>[工作簿1.xlsx]Sheet1!$A$78</c:f>
              <c:strCache>
                <c:ptCount val="1"/>
                <c:pt idx="0">
                  <c:v>接收端server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[工作簿1]Sheet1!$B$76:$E$76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[工作簿1]Sheet1!$B$78:$E$78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89-4562-9A63-B53C1EBCC4C2}"/>
            </c:ext>
          </c:extLst>
        </c:ser>
        <c:ser>
          <c:idx val="2"/>
          <c:order val="2"/>
          <c:tx>
            <c:strRef>
              <c:f>[工作簿1.xlsx]Sheet1!$A$79</c:f>
              <c:strCache>
                <c:ptCount val="1"/>
                <c:pt idx="0">
                  <c:v>发送sidecar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[工作簿1]Sheet1!$B$76:$E$76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[工作簿1]Sheet1!$B$79:$E$79</c:f>
              <c:numCache>
                <c:formatCode>General</c:formatCode>
                <c:ptCount val="4"/>
                <c:pt idx="0">
                  <c:v>291.7</c:v>
                </c:pt>
                <c:pt idx="1">
                  <c:v>295.3</c:v>
                </c:pt>
                <c:pt idx="2">
                  <c:v>231.9</c:v>
                </c:pt>
                <c:pt idx="3">
                  <c:v>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89-4562-9A63-B53C1EBCC4C2}"/>
            </c:ext>
          </c:extLst>
        </c:ser>
        <c:ser>
          <c:idx val="3"/>
          <c:order val="3"/>
          <c:tx>
            <c:strRef>
              <c:f>[工作簿1.xlsx]Sheet1!$A$80</c:f>
              <c:strCache>
                <c:ptCount val="1"/>
                <c:pt idx="0">
                  <c:v>发送server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[工作簿1]Sheet1!$B$76:$E$76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[工作簿1]Sheet1!$B$80:$E$80</c:f>
              <c:numCache>
                <c:formatCode>General</c:formatCode>
                <c:ptCount val="4"/>
                <c:pt idx="0">
                  <c:v>26.7</c:v>
                </c:pt>
                <c:pt idx="1">
                  <c:v>26.9</c:v>
                </c:pt>
                <c:pt idx="2">
                  <c:v>21.3</c:v>
                </c:pt>
                <c:pt idx="3">
                  <c:v>27.9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89-4562-9A63-B53C1EBCC4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805166212"/>
        <c:axId val="587504187"/>
      </c:barChart>
      <c:catAx>
        <c:axId val="805166212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/>
                  <a:t>服务实例个数</a:t>
                </a:r>
              </a:p>
              <a:p>
                <a:pPr defTabSz="914400">
                  <a:defRPr/>
                </a:pPr>
                <a:endParaRPr lang="zh-CN" altLang="en-US" sz="9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7504187"/>
        <c:crosses val="autoZero"/>
        <c:auto val="1"/>
        <c:lblAlgn val="ctr"/>
        <c:lblOffset val="100"/>
        <c:noMultiLvlLbl val="0"/>
      </c:catAx>
      <c:valAx>
        <c:axId val="5875041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/>
                  <a:t>平均占比（</a:t>
                </a:r>
                <a:r>
                  <a:rPr lang="en-US" altLang="zh-CN" sz="900"/>
                  <a:t>%</a:t>
                </a:r>
                <a:r>
                  <a:rPr lang="zh-CN" altLang="en-US" sz="900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051662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900"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路由选择时间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[工作簿1.xlsx]Sheet1!$A$89</c:f>
              <c:strCache>
                <c:ptCount val="1"/>
                <c:pt idx="0">
                  <c:v>发现时间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[工作簿1.xlsx]Sheet1!$B$88:$E$88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[工作簿1.xlsx]Sheet1!$B$89:$E$89</c:f>
              <c:numCache>
                <c:formatCode>General</c:formatCode>
                <c:ptCount val="4"/>
                <c:pt idx="0">
                  <c:v>450.85399999999998</c:v>
                </c:pt>
                <c:pt idx="1">
                  <c:v>799.14599999999996</c:v>
                </c:pt>
                <c:pt idx="2">
                  <c:v>1000.698</c:v>
                </c:pt>
                <c:pt idx="3">
                  <c:v>1269.848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AB-4AE3-89D8-D2F30DD215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33915"/>
        <c:axId val="854509237"/>
      </c:lineChart>
      <c:catAx>
        <c:axId val="434933915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4509237"/>
        <c:crosses val="autoZero"/>
        <c:auto val="1"/>
        <c:lblAlgn val="ctr"/>
        <c:lblOffset val="100"/>
        <c:noMultiLvlLbl val="0"/>
      </c:catAx>
      <c:valAx>
        <c:axId val="85450923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49339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网络延迟时间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[工作簿1.xlsx]Sheet1!$A$94</c:f>
              <c:strCache>
                <c:ptCount val="1"/>
                <c:pt idx="0">
                  <c:v>返回时间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[工作簿1.xlsx]Sheet1!$B$93:$E$93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[工作簿1.xlsx]Sheet1!$B$94:$E$94</c:f>
              <c:numCache>
                <c:formatCode>General</c:formatCode>
                <c:ptCount val="4"/>
                <c:pt idx="0">
                  <c:v>951587</c:v>
                </c:pt>
                <c:pt idx="1">
                  <c:v>948477</c:v>
                </c:pt>
                <c:pt idx="2">
                  <c:v>952107</c:v>
                </c:pt>
                <c:pt idx="3">
                  <c:v>931510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30-4FA2-A1A3-6B2E323EA1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0396578"/>
        <c:axId val="155534481"/>
      </c:lineChart>
      <c:catAx>
        <c:axId val="580396578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534481"/>
        <c:crosses val="autoZero"/>
        <c:auto val="1"/>
        <c:lblAlgn val="ctr"/>
        <c:lblOffset val="100"/>
        <c:noMultiLvlLbl val="0"/>
      </c:catAx>
      <c:valAx>
        <c:axId val="15553448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039657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总时间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[工作簿1.xlsx]Sheet1!$A$98</c:f>
              <c:strCache>
                <c:ptCount val="1"/>
                <c:pt idx="0">
                  <c:v>总时间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[工作簿1.xlsx]Sheet1!$B$97:$E$97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[工作簿1.xlsx]Sheet1!$B$98:$E$98</c:f>
              <c:numCache>
                <c:formatCode>General</c:formatCode>
                <c:ptCount val="4"/>
                <c:pt idx="0">
                  <c:v>9296</c:v>
                </c:pt>
                <c:pt idx="1">
                  <c:v>9302</c:v>
                </c:pt>
                <c:pt idx="2">
                  <c:v>9332</c:v>
                </c:pt>
                <c:pt idx="3">
                  <c:v>9321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BB-4E26-A43C-106F727F2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7173676"/>
        <c:axId val="75495101"/>
      </c:lineChart>
      <c:catAx>
        <c:axId val="74717367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495101"/>
        <c:crosses val="autoZero"/>
        <c:auto val="1"/>
        <c:lblAlgn val="ctr"/>
        <c:lblOffset val="100"/>
        <c:noMultiLvlLbl val="0"/>
      </c:catAx>
      <c:valAx>
        <c:axId val="7549510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71736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网络传输延迟图表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本地传输延迟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#,##0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Sheet1!$B$2:$B$5</c:f>
              <c:numCache>
                <c:formatCode>@</c:formatCode>
                <c:ptCount val="4"/>
                <c:pt idx="0">
                  <c:v>63046.666666666701</c:v>
                </c:pt>
                <c:pt idx="1">
                  <c:v>211505.33333333299</c:v>
                </c:pt>
                <c:pt idx="2">
                  <c:v>2015931.33333333</c:v>
                </c:pt>
                <c:pt idx="3">
                  <c:v>11113808.3333333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AA-4393-914A-62427C5235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跨网传输延迟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#,##0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Sheet1!$C$2:$C$5</c:f>
              <c:numCache>
                <c:formatCode>@</c:formatCode>
                <c:ptCount val="4"/>
                <c:pt idx="0">
                  <c:v>925683.66666666698</c:v>
                </c:pt>
                <c:pt idx="1">
                  <c:v>1003725.33333333</c:v>
                </c:pt>
                <c:pt idx="2">
                  <c:v>1612031.66666667</c:v>
                </c:pt>
                <c:pt idx="3">
                  <c:v>5997635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AA-4393-914A-62427C523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1179797120"/>
        <c:axId val="1179798080"/>
      </c:lineChart>
      <c:catAx>
        <c:axId val="1179797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33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限流器窗口大小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9798080"/>
        <c:crosses val="autoZero"/>
        <c:auto val="1"/>
        <c:lblAlgn val="ctr"/>
        <c:lblOffset val="100"/>
        <c:noMultiLvlLbl val="0"/>
      </c:catAx>
      <c:valAx>
        <c:axId val="117979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33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平均耗时</a:t>
                </a:r>
                <a:r>
                  <a:rPr lang="en-US" altLang="zh-CN" sz="133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(</a:t>
                </a:r>
                <a:r>
                  <a:rPr lang="en-US" altLang="zh-CN" sz="1330" b="0" i="0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ms</a:t>
                </a:r>
                <a:r>
                  <a:rPr lang="en-US" altLang="zh-CN" sz="133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)</a:t>
                </a:r>
                <a:endParaRPr lang="zh-CN" altLang="en-US" sz="1330" b="0" i="0" u="none" strike="noStrike" kern="1200" baseline="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@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9797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08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80"/>
              <a:t>限速窗口（</a:t>
            </a:r>
            <a:r>
              <a:rPr lang="en-US" altLang="zh-CN" sz="1080"/>
              <a:t>1000</a:t>
            </a:r>
            <a:r>
              <a:rPr lang="zh-CN" altLang="en-US" sz="1080"/>
              <a:t>，</a:t>
            </a:r>
            <a:r>
              <a:rPr lang="en-US" altLang="zh-CN" sz="1080"/>
              <a:t>1000</a:t>
            </a:r>
            <a:r>
              <a:rPr lang="zh-CN" altLang="en-US" sz="1080"/>
              <a:t>）跨网通信</a:t>
            </a:r>
            <a:r>
              <a:rPr lang="en-US" altLang="zh-CN" sz="1080"/>
              <a:t>CPU</a:t>
            </a:r>
            <a:r>
              <a:rPr lang="zh-CN" altLang="en-US" sz="1080"/>
              <a:t>负载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08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4611398963730601"/>
          <c:y val="0.191850594227504"/>
          <c:w val="0.79673418119013995"/>
          <c:h val="0.480305602716468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[工作簿1.xlsx]Sheet1!$A$101</c:f>
              <c:strCache>
                <c:ptCount val="1"/>
                <c:pt idx="0">
                  <c:v>接收端sidecar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[工作簿1.xlsx]Sheet1!$B$100:$E$100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[工作簿1.xlsx]Sheet1!$B$101:$E$101</c:f>
              <c:numCache>
                <c:formatCode>General</c:formatCode>
                <c:ptCount val="4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82-4C04-9953-9A807D0F6144}"/>
            </c:ext>
          </c:extLst>
        </c:ser>
        <c:ser>
          <c:idx val="1"/>
          <c:order val="1"/>
          <c:tx>
            <c:strRef>
              <c:f>[工作簿1.xlsx]Sheet1!$A$102</c:f>
              <c:strCache>
                <c:ptCount val="1"/>
                <c:pt idx="0">
                  <c:v>接收端server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[工作簿1.xlsx]Sheet1!$B$100:$E$100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[工作簿1.xlsx]Sheet1!$B$102:$E$102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82-4C04-9953-9A807D0F6144}"/>
            </c:ext>
          </c:extLst>
        </c:ser>
        <c:ser>
          <c:idx val="2"/>
          <c:order val="2"/>
          <c:tx>
            <c:strRef>
              <c:f>[工作簿1.xlsx]Sheet1!$A$103</c:f>
              <c:strCache>
                <c:ptCount val="1"/>
                <c:pt idx="0">
                  <c:v>发送sidecar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[工作簿1.xlsx]Sheet1!$B$100:$E$100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[工作簿1.xlsx]Sheet1!$B$103:$E$103</c:f>
              <c:numCache>
                <c:formatCode>General</c:formatCode>
                <c:ptCount val="4"/>
                <c:pt idx="0">
                  <c:v>291.7</c:v>
                </c:pt>
                <c:pt idx="1">
                  <c:v>295.3</c:v>
                </c:pt>
                <c:pt idx="2">
                  <c:v>231.9</c:v>
                </c:pt>
                <c:pt idx="3">
                  <c:v>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82-4C04-9953-9A807D0F6144}"/>
            </c:ext>
          </c:extLst>
        </c:ser>
        <c:ser>
          <c:idx val="3"/>
          <c:order val="3"/>
          <c:tx>
            <c:strRef>
              <c:f>[工作簿1.xlsx]Sheet1!$A$104</c:f>
              <c:strCache>
                <c:ptCount val="1"/>
                <c:pt idx="0">
                  <c:v>发送server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[工作簿1.xlsx]Sheet1!$B$100:$E$100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[工作簿1.xlsx]Sheet1!$B$104:$E$104</c:f>
              <c:numCache>
                <c:formatCode>General</c:formatCode>
                <c:ptCount val="4"/>
                <c:pt idx="0">
                  <c:v>26.7</c:v>
                </c:pt>
                <c:pt idx="1">
                  <c:v>26.9</c:v>
                </c:pt>
                <c:pt idx="2">
                  <c:v>21.3</c:v>
                </c:pt>
                <c:pt idx="3">
                  <c:v>27.9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82-4C04-9953-9A807D0F61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12599942"/>
        <c:axId val="889780023"/>
      </c:barChart>
      <c:catAx>
        <c:axId val="112599942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9780023"/>
        <c:crosses val="autoZero"/>
        <c:auto val="1"/>
        <c:lblAlgn val="ctr"/>
        <c:lblOffset val="100"/>
        <c:noMultiLvlLbl val="0"/>
      </c:catAx>
      <c:valAx>
        <c:axId val="889780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平均占比（</a:t>
                </a:r>
                <a:r>
                  <a:rPr lang="en-US" altLang="zh-CN"/>
                  <a:t>%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259994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900"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路由选择时间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[工作簿1.xlsx]Sheet1!$A$111</c:f>
              <c:strCache>
                <c:ptCount val="1"/>
                <c:pt idx="0">
                  <c:v>发现时间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[工作簿1.xlsx]Sheet1!$B$110:$E$110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[工作簿1.xlsx]Sheet1!$B$111:$E$111</c:f>
              <c:numCache>
                <c:formatCode>General</c:formatCode>
                <c:ptCount val="4"/>
                <c:pt idx="0">
                  <c:v>512.81200000000001</c:v>
                </c:pt>
                <c:pt idx="1">
                  <c:v>871.02599999999995</c:v>
                </c:pt>
                <c:pt idx="2">
                  <c:v>1102.6869999999999</c:v>
                </c:pt>
                <c:pt idx="3">
                  <c:v>1432.8420000000001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3E-491E-A580-E82639BB8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1570789"/>
        <c:axId val="25005288"/>
      </c:lineChart>
      <c:catAx>
        <c:axId val="341570789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005288"/>
        <c:crosses val="autoZero"/>
        <c:auto val="1"/>
        <c:lblAlgn val="ctr"/>
        <c:lblOffset val="100"/>
        <c:noMultiLvlLbl val="0"/>
      </c:catAx>
      <c:valAx>
        <c:axId val="25005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平均耗时（</a:t>
                </a:r>
                <a:r>
                  <a:rPr lang="en-US" altLang="zh-CN" dirty="0" err="1"/>
                  <a:t>ms</a:t>
                </a:r>
                <a:r>
                  <a:rPr lang="zh-CN" altLang="en-US" dirty="0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157078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网络延迟时间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[工作簿1.xlsx]Sheet1!$A$116</c:f>
              <c:strCache>
                <c:ptCount val="1"/>
                <c:pt idx="0">
                  <c:v>返回时间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[工作簿1.xlsx]Sheet1!$B$115:$E$115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[工作簿1.xlsx]Sheet1!$B$116:$E$116</c:f>
              <c:numCache>
                <c:formatCode>General</c:formatCode>
                <c:ptCount val="4"/>
                <c:pt idx="0">
                  <c:v>986071</c:v>
                </c:pt>
                <c:pt idx="1">
                  <c:v>958085</c:v>
                </c:pt>
                <c:pt idx="2">
                  <c:v>980985</c:v>
                </c:pt>
                <c:pt idx="3">
                  <c:v>949042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E9-472E-9B91-1C1A55E26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68051236"/>
        <c:axId val="200153395"/>
      </c:lineChart>
      <c:catAx>
        <c:axId val="96805123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0153395"/>
        <c:crosses val="autoZero"/>
        <c:auto val="1"/>
        <c:lblAlgn val="ctr"/>
        <c:lblOffset val="100"/>
        <c:noMultiLvlLbl val="0"/>
      </c:catAx>
      <c:valAx>
        <c:axId val="2001533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80512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总时间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[工作簿1.xlsx]Sheet1!$A$120</c:f>
              <c:strCache>
                <c:ptCount val="1"/>
                <c:pt idx="0">
                  <c:v>总时间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[工作簿1.xlsx]Sheet1!$B$118:$E$119</c:f>
              <c:multiLvlStrCache>
                <c:ptCount val="4"/>
                <c:lvl>
                  <c:pt idx="0">
                    <c:v>100</c:v>
                  </c:pt>
                  <c:pt idx="1">
                    <c:v>200</c:v>
                  </c:pt>
                  <c:pt idx="2">
                    <c:v>300</c:v>
                  </c:pt>
                  <c:pt idx="3">
                    <c:v>400</c:v>
                  </c:pt>
                </c:lvl>
                <c:lvl/>
              </c:multiLvlStrCache>
            </c:multiLvlStrRef>
          </c:cat>
          <c:val>
            <c:numRef>
              <c:f>[工作簿1.xlsx]Sheet1!$B$120:$E$120</c:f>
              <c:numCache>
                <c:formatCode>General</c:formatCode>
                <c:ptCount val="4"/>
                <c:pt idx="0">
                  <c:v>9356</c:v>
                </c:pt>
                <c:pt idx="1">
                  <c:v>9322</c:v>
                </c:pt>
                <c:pt idx="2">
                  <c:v>9329</c:v>
                </c:pt>
                <c:pt idx="3">
                  <c:v>9286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FC-4541-8D6D-AFC7A390B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877789"/>
        <c:axId val="470220743"/>
      </c:lineChart>
      <c:catAx>
        <c:axId val="62877789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0220743"/>
        <c:crosses val="autoZero"/>
        <c:auto val="1"/>
        <c:lblAlgn val="ctr"/>
        <c:lblOffset val="100"/>
        <c:noMultiLvlLbl val="0"/>
      </c:catAx>
      <c:valAx>
        <c:axId val="470220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87778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/>
              <a:t>限速窗口（</a:t>
            </a:r>
            <a:r>
              <a:rPr lang="en-US" altLang="zh-CN" sz="1200"/>
              <a:t>1000</a:t>
            </a:r>
            <a:r>
              <a:rPr lang="zh-CN" altLang="en-US" sz="1200"/>
              <a:t>，</a:t>
            </a:r>
            <a:r>
              <a:rPr lang="en-US" altLang="zh-CN" sz="1200"/>
              <a:t>1000</a:t>
            </a:r>
            <a:r>
              <a:rPr lang="zh-CN" altLang="en-US" sz="1200"/>
              <a:t>）跨网通信</a:t>
            </a:r>
            <a:r>
              <a:rPr lang="en-US" altLang="zh-CN" sz="1200"/>
              <a:t>CPU</a:t>
            </a:r>
            <a:r>
              <a:rPr lang="zh-CN" altLang="en-US" sz="1200"/>
              <a:t>负载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49811676082863"/>
          <c:y val="0.198835274542429"/>
          <c:w val="0.81283741368487095"/>
          <c:h val="0.459622850804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[工作簿1.xlsx]Sheet1!$B$122</c:f>
              <c:strCache>
                <c:ptCount val="1"/>
                <c:pt idx="0">
                  <c:v>100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[工作簿1.xlsx]Sheet1!$A$123:$A$127</c:f>
              <c:strCache>
                <c:ptCount val="5"/>
                <c:pt idx="0">
                  <c:v>接收端sidecar</c:v>
                </c:pt>
                <c:pt idx="1">
                  <c:v>接收端server</c:v>
                </c:pt>
                <c:pt idx="2">
                  <c:v>发送sidecar</c:v>
                </c:pt>
                <c:pt idx="3">
                  <c:v>发送server</c:v>
                </c:pt>
              </c:strCache>
            </c:strRef>
          </c:cat>
          <c:val>
            <c:numRef>
              <c:f>[工作簿1.xlsx]Sheet1!$B$123:$B$127</c:f>
              <c:numCache>
                <c:formatCode>General</c:formatCode>
                <c:ptCount val="5"/>
                <c:pt idx="0">
                  <c:v>40.1</c:v>
                </c:pt>
                <c:pt idx="1">
                  <c:v>12.7</c:v>
                </c:pt>
                <c:pt idx="2">
                  <c:v>6.5</c:v>
                </c:pt>
                <c:pt idx="3">
                  <c:v>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DC-435D-85CF-02EF2C90D4F2}"/>
            </c:ext>
          </c:extLst>
        </c:ser>
        <c:ser>
          <c:idx val="1"/>
          <c:order val="1"/>
          <c:tx>
            <c:strRef>
              <c:f>[工作簿1.xlsx]Sheet1!$C$122</c:f>
              <c:strCache>
                <c:ptCount val="1"/>
                <c:pt idx="0">
                  <c:v>200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[工作簿1.xlsx]Sheet1!$A$123:$A$127</c:f>
              <c:strCache>
                <c:ptCount val="5"/>
                <c:pt idx="0">
                  <c:v>接收端sidecar</c:v>
                </c:pt>
                <c:pt idx="1">
                  <c:v>接收端server</c:v>
                </c:pt>
                <c:pt idx="2">
                  <c:v>发送sidecar</c:v>
                </c:pt>
                <c:pt idx="3">
                  <c:v>发送server</c:v>
                </c:pt>
              </c:strCache>
            </c:strRef>
          </c:cat>
          <c:val>
            <c:numRef>
              <c:f>[工作簿1.xlsx]Sheet1!$C$123:$C$127</c:f>
              <c:numCache>
                <c:formatCode>General</c:formatCode>
                <c:ptCount val="5"/>
                <c:pt idx="0">
                  <c:v>33.6</c:v>
                </c:pt>
                <c:pt idx="1">
                  <c:v>10.199999999999999</c:v>
                </c:pt>
                <c:pt idx="2">
                  <c:v>5.2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DC-435D-85CF-02EF2C90D4F2}"/>
            </c:ext>
          </c:extLst>
        </c:ser>
        <c:ser>
          <c:idx val="2"/>
          <c:order val="2"/>
          <c:tx>
            <c:strRef>
              <c:f>[工作簿1.xlsx]Sheet1!$D$122</c:f>
              <c:strCache>
                <c:ptCount val="1"/>
                <c:pt idx="0">
                  <c:v>300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[工作簿1.xlsx]Sheet1!$A$123:$A$127</c:f>
              <c:strCache>
                <c:ptCount val="5"/>
                <c:pt idx="0">
                  <c:v>接收端sidecar</c:v>
                </c:pt>
                <c:pt idx="1">
                  <c:v>接收端server</c:v>
                </c:pt>
                <c:pt idx="2">
                  <c:v>发送sidecar</c:v>
                </c:pt>
                <c:pt idx="3">
                  <c:v>发送server</c:v>
                </c:pt>
              </c:strCache>
            </c:strRef>
          </c:cat>
          <c:val>
            <c:numRef>
              <c:f>[工作簿1.xlsx]Sheet1!$D$123:$D$127</c:f>
              <c:numCache>
                <c:formatCode>General</c:formatCode>
                <c:ptCount val="5"/>
                <c:pt idx="0">
                  <c:v>579.70000000000005</c:v>
                </c:pt>
                <c:pt idx="1">
                  <c:v>502.7</c:v>
                </c:pt>
                <c:pt idx="2">
                  <c:v>543.79999999999995</c:v>
                </c:pt>
                <c:pt idx="3">
                  <c:v>580.29999999999995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DC-435D-85CF-02EF2C90D4F2}"/>
            </c:ext>
          </c:extLst>
        </c:ser>
        <c:ser>
          <c:idx val="3"/>
          <c:order val="3"/>
          <c:tx>
            <c:strRef>
              <c:f>[工作簿1.xlsx]Sheet1!$E$122</c:f>
              <c:strCache>
                <c:ptCount val="1"/>
                <c:pt idx="0">
                  <c:v>400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[工作簿1.xlsx]Sheet1!$A$123:$A$127</c:f>
              <c:strCache>
                <c:ptCount val="5"/>
                <c:pt idx="0">
                  <c:v>接收端sidecar</c:v>
                </c:pt>
                <c:pt idx="1">
                  <c:v>接收端server</c:v>
                </c:pt>
                <c:pt idx="2">
                  <c:v>发送sidecar</c:v>
                </c:pt>
                <c:pt idx="3">
                  <c:v>发送server</c:v>
                </c:pt>
              </c:strCache>
            </c:strRef>
          </c:cat>
          <c:val>
            <c:numRef>
              <c:f>[工作簿1.xlsx]Sheet1!$E$123:$E$127</c:f>
              <c:numCache>
                <c:formatCode>General</c:formatCode>
                <c:ptCount val="5"/>
                <c:pt idx="0">
                  <c:v>27.2</c:v>
                </c:pt>
                <c:pt idx="1">
                  <c:v>26.7</c:v>
                </c:pt>
                <c:pt idx="2">
                  <c:v>25.9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DC-435D-85CF-02EF2C90D4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640952024"/>
        <c:axId val="537046582"/>
      </c:barChart>
      <c:catAx>
        <c:axId val="640952024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7046582"/>
        <c:crosses val="autoZero"/>
        <c:auto val="1"/>
        <c:lblAlgn val="ctr"/>
        <c:lblOffset val="100"/>
        <c:noMultiLvlLbl val="0"/>
      </c:catAx>
      <c:valAx>
        <c:axId val="53704658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平均占比（</a:t>
                </a:r>
                <a:r>
                  <a:rPr lang="en-US" altLang="zh-CN"/>
                  <a:t>%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0952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08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80"/>
              <a:t>限速窗口（</a:t>
            </a:r>
            <a:r>
              <a:rPr lang="en-US" altLang="zh-CN" sz="1080"/>
              <a:t>1000</a:t>
            </a:r>
            <a:r>
              <a:rPr lang="zh-CN" altLang="en-US" sz="1080"/>
              <a:t>，</a:t>
            </a:r>
            <a:r>
              <a:rPr lang="en-US" altLang="zh-CN" sz="1080"/>
              <a:t>1000</a:t>
            </a:r>
            <a:r>
              <a:rPr lang="zh-CN" altLang="en-US" sz="1080"/>
              <a:t>）跨网通信</a:t>
            </a:r>
            <a:r>
              <a:rPr lang="en-US" altLang="zh-CN" sz="1080"/>
              <a:t>CPU</a:t>
            </a:r>
            <a:r>
              <a:rPr lang="zh-CN" altLang="en-US" sz="1080"/>
              <a:t>负载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08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440324088501099"/>
          <c:y val="0.207674943566591"/>
          <c:w val="0.81199750701152995"/>
          <c:h val="0.51986455981941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[工作簿1.xlsx]Sheet1!$A$152</c:f>
              <c:strCache>
                <c:ptCount val="1"/>
                <c:pt idx="0">
                  <c:v>接收端sidecar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[工作簿1.xlsx]Sheet1!$B$151:$D$151</c:f>
              <c:numCache>
                <c:formatCode>General</c:formatCode>
                <c:ptCount val="3"/>
                <c:pt idx="0">
                  <c:v>10</c:v>
                </c:pt>
                <c:pt idx="1">
                  <c:v>15</c:v>
                </c:pt>
                <c:pt idx="2">
                  <c:v>20</c:v>
                </c:pt>
              </c:numCache>
            </c:numRef>
          </c:cat>
          <c:val>
            <c:numRef>
              <c:f>[工作簿1.xlsx]Sheet1!$B$152:$D$152</c:f>
              <c:numCache>
                <c:formatCode>General</c:formatCode>
                <c:ptCount val="3"/>
                <c:pt idx="0">
                  <c:v>45.4</c:v>
                </c:pt>
                <c:pt idx="1">
                  <c:v>86.1</c:v>
                </c:pt>
                <c:pt idx="2">
                  <c:v>24.7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0-4580-AA9D-FA17B77D04DC}"/>
            </c:ext>
          </c:extLst>
        </c:ser>
        <c:ser>
          <c:idx val="1"/>
          <c:order val="1"/>
          <c:tx>
            <c:strRef>
              <c:f>[工作簿1.xlsx]Sheet1!$A$153</c:f>
              <c:strCache>
                <c:ptCount val="1"/>
                <c:pt idx="0">
                  <c:v>接收端server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[工作簿1.xlsx]Sheet1!$B$151:$D$151</c:f>
              <c:numCache>
                <c:formatCode>General</c:formatCode>
                <c:ptCount val="3"/>
                <c:pt idx="0">
                  <c:v>10</c:v>
                </c:pt>
                <c:pt idx="1">
                  <c:v>15</c:v>
                </c:pt>
                <c:pt idx="2">
                  <c:v>20</c:v>
                </c:pt>
              </c:numCache>
            </c:numRef>
          </c:cat>
          <c:val>
            <c:numRef>
              <c:f>[工作簿1.xlsx]Sheet1!$B$153:$D$153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00-4580-AA9D-FA17B77D04DC}"/>
            </c:ext>
          </c:extLst>
        </c:ser>
        <c:ser>
          <c:idx val="2"/>
          <c:order val="2"/>
          <c:tx>
            <c:strRef>
              <c:f>[工作簿1.xlsx]Sheet1!$A$154</c:f>
              <c:strCache>
                <c:ptCount val="1"/>
                <c:pt idx="0">
                  <c:v>发送sidecar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[工作簿1.xlsx]Sheet1!$B$151:$D$151</c:f>
              <c:numCache>
                <c:formatCode>General</c:formatCode>
                <c:ptCount val="3"/>
                <c:pt idx="0">
                  <c:v>10</c:v>
                </c:pt>
                <c:pt idx="1">
                  <c:v>15</c:v>
                </c:pt>
                <c:pt idx="2">
                  <c:v>20</c:v>
                </c:pt>
              </c:numCache>
            </c:numRef>
          </c:cat>
          <c:val>
            <c:numRef>
              <c:f>[工作簿1.xlsx]Sheet1!$B$154:$D$154</c:f>
              <c:numCache>
                <c:formatCode>General</c:formatCode>
                <c:ptCount val="3"/>
                <c:pt idx="0">
                  <c:v>166.8</c:v>
                </c:pt>
                <c:pt idx="1">
                  <c:v>1563</c:v>
                </c:pt>
                <c:pt idx="2">
                  <c:v>982.7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00-4580-AA9D-FA17B77D04DC}"/>
            </c:ext>
          </c:extLst>
        </c:ser>
        <c:ser>
          <c:idx val="3"/>
          <c:order val="3"/>
          <c:tx>
            <c:strRef>
              <c:f>[工作簿1.xlsx]Sheet1!$A$155</c:f>
              <c:strCache>
                <c:ptCount val="1"/>
                <c:pt idx="0">
                  <c:v>发送server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[工作簿1.xlsx]Sheet1!$B$151:$D$151</c:f>
              <c:numCache>
                <c:formatCode>General</c:formatCode>
                <c:ptCount val="3"/>
                <c:pt idx="0">
                  <c:v>10</c:v>
                </c:pt>
                <c:pt idx="1">
                  <c:v>15</c:v>
                </c:pt>
                <c:pt idx="2">
                  <c:v>20</c:v>
                </c:pt>
              </c:numCache>
            </c:numRef>
          </c:cat>
          <c:val>
            <c:numRef>
              <c:f>[工作簿1.xlsx]Sheet1!$B$155:$D$155</c:f>
              <c:numCache>
                <c:formatCode>General</c:formatCode>
                <c:ptCount val="3"/>
                <c:pt idx="0">
                  <c:v>5</c:v>
                </c:pt>
                <c:pt idx="1">
                  <c:v>29.6</c:v>
                </c:pt>
                <c:pt idx="2">
                  <c:v>23.9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00-4580-AA9D-FA17B77D0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932057894"/>
        <c:axId val="306914424"/>
      </c:barChart>
      <c:catAx>
        <c:axId val="932057894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06914424"/>
        <c:crosses val="autoZero"/>
        <c:auto val="1"/>
        <c:lblAlgn val="ctr"/>
        <c:lblOffset val="100"/>
        <c:noMultiLvlLbl val="0"/>
      </c:catAx>
      <c:valAx>
        <c:axId val="306914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平均占比（</a:t>
                </a:r>
                <a:r>
                  <a:rPr lang="en-US" altLang="zh-CN"/>
                  <a:t>%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205789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900"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路由选择时间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8748615725359897"/>
          <c:y val="0.21501128668171601"/>
          <c:w val="0.55160575858250305"/>
          <c:h val="0.53905191873589198"/>
        </c:manualLayout>
      </c:layout>
      <c:lineChart>
        <c:grouping val="standard"/>
        <c:varyColors val="0"/>
        <c:ser>
          <c:idx val="0"/>
          <c:order val="0"/>
          <c:tx>
            <c:strRef>
              <c:f>[工作簿1.xlsx]Sheet1!$A$136</c:f>
              <c:strCache>
                <c:ptCount val="1"/>
                <c:pt idx="0">
                  <c:v>发现时间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[工作簿1.xlsx]Sheet1!$B$135:$D$135</c:f>
              <c:numCache>
                <c:formatCode>General</c:formatCode>
                <c:ptCount val="3"/>
                <c:pt idx="0">
                  <c:v>10</c:v>
                </c:pt>
                <c:pt idx="1">
                  <c:v>15</c:v>
                </c:pt>
                <c:pt idx="2">
                  <c:v>20</c:v>
                </c:pt>
              </c:numCache>
            </c:numRef>
          </c:cat>
          <c:val>
            <c:numRef>
              <c:f>[工作簿1.xlsx]Sheet1!$B$136:$D$136</c:f>
              <c:numCache>
                <c:formatCode>General</c:formatCode>
                <c:ptCount val="3"/>
                <c:pt idx="0">
                  <c:v>981873.38</c:v>
                </c:pt>
                <c:pt idx="1">
                  <c:v>2683936.1409999998</c:v>
                </c:pt>
                <c:pt idx="2">
                  <c:v>8211944.1050000004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A3-49E5-8C4F-DC1690DE32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5328502"/>
        <c:axId val="935709458"/>
      </c:lineChart>
      <c:catAx>
        <c:axId val="395328502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5709458"/>
        <c:crosses val="autoZero"/>
        <c:auto val="1"/>
        <c:lblAlgn val="ctr"/>
        <c:lblOffset val="100"/>
        <c:noMultiLvlLbl val="0"/>
      </c:catAx>
      <c:valAx>
        <c:axId val="93570945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0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平均耗时（</a:t>
                </a:r>
                <a:r>
                  <a:rPr lang="en-US" altLang="zh-CN" sz="1000" b="0" i="0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ms</a:t>
                </a:r>
                <a:r>
                  <a:rPr lang="zh-CN" altLang="en-US" sz="10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532850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网络延迟时间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[工作簿1.xlsx]Sheet1!$A$140</c:f>
              <c:strCache>
                <c:ptCount val="1"/>
                <c:pt idx="0">
                  <c:v>返回时间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[工作簿1.xlsx]Sheet1!$B$139:$D$139</c:f>
              <c:numCache>
                <c:formatCode>General</c:formatCode>
                <c:ptCount val="3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</c:numCache>
            </c:numRef>
          </c:cat>
          <c:val>
            <c:numRef>
              <c:f>[工作簿1.xlsx]Sheet1!$B$140:$D$140</c:f>
              <c:numCache>
                <c:formatCode>General</c:formatCode>
                <c:ptCount val="3"/>
                <c:pt idx="0">
                  <c:v>913570</c:v>
                </c:pt>
                <c:pt idx="1">
                  <c:v>1303989</c:v>
                </c:pt>
                <c:pt idx="2">
                  <c:v>2280504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E8-43EA-BA3D-D801918F8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5067779"/>
        <c:axId val="111032239"/>
      </c:lineChart>
      <c:catAx>
        <c:axId val="865067779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1032239"/>
        <c:crosses val="autoZero"/>
        <c:auto val="1"/>
        <c:lblAlgn val="ctr"/>
        <c:lblOffset val="100"/>
        <c:noMultiLvlLbl val="0"/>
      </c:catAx>
      <c:valAx>
        <c:axId val="111032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0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平均耗时（</a:t>
                </a:r>
                <a:r>
                  <a:rPr lang="en-US" altLang="zh-CN" sz="1000" b="0" i="0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ms</a:t>
                </a:r>
                <a:r>
                  <a:rPr lang="zh-CN" altLang="en-US" sz="10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50677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总时间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[工作簿1.xlsx]Sheet1!$A$144</c:f>
              <c:strCache>
                <c:ptCount val="1"/>
                <c:pt idx="0">
                  <c:v>总时间</c:v>
                </c:pt>
              </c:strCache>
            </c:strRef>
          </c:tx>
          <c:spPr>
            <a:ln w="28575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[工作簿1.xlsx]Sheet1!$B$143:$D$143</c:f>
              <c:numCache>
                <c:formatCode>General</c:formatCode>
                <c:ptCount val="3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</c:numCache>
            </c:numRef>
          </c:cat>
          <c:val>
            <c:numRef>
              <c:f>[工作簿1.xlsx]Sheet1!$B$144:$D$144</c:f>
              <c:numCache>
                <c:formatCode>General</c:formatCode>
                <c:ptCount val="3"/>
                <c:pt idx="0">
                  <c:v>9257</c:v>
                </c:pt>
                <c:pt idx="1">
                  <c:v>9285</c:v>
                </c:pt>
                <c:pt idx="2">
                  <c:v>9736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41-4404-B476-273501D97C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6098089"/>
        <c:axId val="52852278"/>
      </c:lineChart>
      <c:catAx>
        <c:axId val="816098089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852278"/>
        <c:crosses val="autoZero"/>
        <c:auto val="1"/>
        <c:lblAlgn val="ctr"/>
        <c:lblOffset val="100"/>
        <c:noMultiLvlLbl val="0"/>
      </c:catAx>
      <c:valAx>
        <c:axId val="5285227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0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平均耗时（</a:t>
                </a:r>
                <a:r>
                  <a:rPr lang="en-US" altLang="zh-CN" sz="1000" b="0" i="0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ms</a:t>
                </a:r>
                <a:r>
                  <a:rPr lang="zh-CN" altLang="en-US" sz="10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609808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[工作簿1.xlsx]Sheet1!$A$166</c:f>
              <c:strCache>
                <c:ptCount val="1"/>
                <c:pt idx="0">
                  <c:v>总时间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[工作簿1.xlsx]Sheet1!$B$165:$F$165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[工作簿1.xlsx]Sheet1!$B$166:$F$166</c:f>
              <c:numCache>
                <c:formatCode>General</c:formatCode>
                <c:ptCount val="5"/>
                <c:pt idx="0">
                  <c:v>29032</c:v>
                </c:pt>
                <c:pt idx="1">
                  <c:v>19020</c:v>
                </c:pt>
                <c:pt idx="2">
                  <c:v>15688</c:v>
                </c:pt>
                <c:pt idx="3">
                  <c:v>14119</c:v>
                </c:pt>
                <c:pt idx="4">
                  <c:v>13565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1F-487F-A73C-78BD60FD89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9168937"/>
        <c:axId val="707877874"/>
      </c:lineChart>
      <c:catAx>
        <c:axId val="74916893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限流器窗口大小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877874"/>
        <c:crosses val="autoZero"/>
        <c:auto val="1"/>
        <c:lblAlgn val="ctr"/>
        <c:lblOffset val="100"/>
        <c:noMultiLvlLbl val="0"/>
      </c:catAx>
      <c:valAx>
        <c:axId val="70787787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916893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本地通信的</a:t>
            </a:r>
            <a:r>
              <a:rPr lang="en-US" altLang="zh-CN" dirty="0"/>
              <a:t>CPU</a:t>
            </a:r>
            <a:r>
              <a:rPr lang="zh-CN" altLang="en-US" dirty="0"/>
              <a:t>负载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接收端Sidecar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621.6</c:v>
                </c:pt>
                <c:pt idx="1">
                  <c:v>1017.8</c:v>
                </c:pt>
                <c:pt idx="2">
                  <c:v>1578</c:v>
                </c:pt>
                <c:pt idx="3">
                  <c:v>1372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00-44A6-A7CA-D2E4EC6494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接收端Server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66.930000000000007</c:v>
                </c:pt>
                <c:pt idx="1">
                  <c:v>99.4</c:v>
                </c:pt>
                <c:pt idx="2">
                  <c:v>150.69999999999999</c:v>
                </c:pt>
                <c:pt idx="3">
                  <c:v>97.5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00-44A6-A7CA-D2E4EC6494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发送端Sidecar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195.6</c:v>
                </c:pt>
                <c:pt idx="1">
                  <c:v>309.89999999999998</c:v>
                </c:pt>
                <c:pt idx="2">
                  <c:v>476.2</c:v>
                </c:pt>
                <c:pt idx="3">
                  <c:v>341.6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00-44A6-A7CA-D2E4EC6494F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发送端Server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25.3</c:v>
                </c:pt>
                <c:pt idx="1">
                  <c:v>48.3</c:v>
                </c:pt>
                <c:pt idx="2">
                  <c:v>28.9</c:v>
                </c:pt>
                <c:pt idx="3">
                  <c:v>32.729999999999997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00-44A6-A7CA-D2E4EC6494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8663856"/>
        <c:axId val="1268664336"/>
      </c:barChart>
      <c:catAx>
        <c:axId val="126866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限流器窗口大小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68664336"/>
        <c:crosses val="autoZero"/>
        <c:auto val="1"/>
        <c:lblAlgn val="ctr"/>
        <c:lblOffset val="100"/>
        <c:noMultiLvlLbl val="0"/>
      </c:catAx>
      <c:valAx>
        <c:axId val="126866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平均占比</a:t>
                </a:r>
                <a:r>
                  <a:rPr lang="en-US" altLang="zh-CN" dirty="0"/>
                  <a:t>(%)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6866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本地通信的</a:t>
            </a:r>
            <a:r>
              <a:rPr lang="en-US" altLang="zh-CN"/>
              <a:t>CPU</a:t>
            </a:r>
            <a:r>
              <a:rPr lang="zh-CN" altLang="en-US"/>
              <a:t>负载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613804905875601"/>
          <c:y val="0.24332061068702299"/>
          <c:w val="0.83248716486023999"/>
          <c:h val="0.418066157760814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[工作簿1.xlsx]Sheet1!$A$173</c:f>
              <c:strCache>
                <c:ptCount val="1"/>
                <c:pt idx="0">
                  <c:v>etcd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[工作簿1.xlsx]Sheet1!$B$172:$F$172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[工作簿1.xlsx]Sheet1!$B$173:$F$173</c:f>
              <c:numCache>
                <c:formatCode>General</c:formatCode>
                <c:ptCount val="5"/>
                <c:pt idx="0">
                  <c:v>38.299999999999997</c:v>
                </c:pt>
                <c:pt idx="1">
                  <c:v>40.1</c:v>
                </c:pt>
                <c:pt idx="2">
                  <c:v>35.6</c:v>
                </c:pt>
                <c:pt idx="3">
                  <c:v>70.599999999999994</c:v>
                </c:pt>
                <c:pt idx="4">
                  <c:v>57.1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37-4226-9F18-4BD9974781B8}"/>
            </c:ext>
          </c:extLst>
        </c:ser>
        <c:ser>
          <c:idx val="1"/>
          <c:order val="1"/>
          <c:tx>
            <c:strRef>
              <c:f>[工作簿1.xlsx]Sheet1!$A$174</c:f>
              <c:strCache>
                <c:ptCount val="1"/>
                <c:pt idx="0">
                  <c:v>etcd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[工作簿1.xlsx]Sheet1!$B$172:$F$172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[工作簿1.xlsx]Sheet1!$B$174:$F$174</c:f>
              <c:numCache>
                <c:formatCode>General</c:formatCode>
                <c:ptCount val="5"/>
                <c:pt idx="0">
                  <c:v>19.5</c:v>
                </c:pt>
                <c:pt idx="1">
                  <c:v>38.5</c:v>
                </c:pt>
                <c:pt idx="2">
                  <c:v>29.7</c:v>
                </c:pt>
                <c:pt idx="3">
                  <c:v>44.6</c:v>
                </c:pt>
                <c:pt idx="4">
                  <c:v>48.5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37-4226-9F18-4BD9974781B8}"/>
            </c:ext>
          </c:extLst>
        </c:ser>
        <c:ser>
          <c:idx val="2"/>
          <c:order val="2"/>
          <c:tx>
            <c:strRef>
              <c:f>[工作簿1.xlsx]Sheet1!$A$175</c:f>
              <c:strCache>
                <c:ptCount val="1"/>
                <c:pt idx="0">
                  <c:v>etcd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[工作簿1.xlsx]Sheet1!$B$172:$F$172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[工作簿1.xlsx]Sheet1!$B$175:$F$175</c:f>
              <c:numCache>
                <c:formatCode>General</c:formatCode>
                <c:ptCount val="5"/>
                <c:pt idx="0">
                  <c:v>19.100000000000001</c:v>
                </c:pt>
                <c:pt idx="1">
                  <c:v>31.6</c:v>
                </c:pt>
                <c:pt idx="2">
                  <c:v>29.4</c:v>
                </c:pt>
                <c:pt idx="3">
                  <c:v>44.6</c:v>
                </c:pt>
                <c:pt idx="4">
                  <c:v>46.5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37-4226-9F18-4BD9974781B8}"/>
            </c:ext>
          </c:extLst>
        </c:ser>
        <c:ser>
          <c:idx val="3"/>
          <c:order val="3"/>
          <c:tx>
            <c:strRef>
              <c:f>[工作簿1.xlsx]Sheet1!$A$176</c:f>
              <c:strCache>
                <c:ptCount val="1"/>
                <c:pt idx="0">
                  <c:v>sidecar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[工作簿1.xlsx]Sheet1!$B$172:$F$172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[工作簿1.xlsx]Sheet1!$B$176:$F$176</c:f>
              <c:numCache>
                <c:formatCode>General</c:formatCode>
                <c:ptCount val="5"/>
                <c:pt idx="0">
                  <c:v>23.1</c:v>
                </c:pt>
                <c:pt idx="1">
                  <c:v>66</c:v>
                </c:pt>
                <c:pt idx="2">
                  <c:v>55.4</c:v>
                </c:pt>
                <c:pt idx="3">
                  <c:v>124.8</c:v>
                </c:pt>
                <c:pt idx="4">
                  <c:v>124.8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37-4226-9F18-4BD9974781B8}"/>
            </c:ext>
          </c:extLst>
        </c:ser>
        <c:ser>
          <c:idx val="4"/>
          <c:order val="4"/>
          <c:tx>
            <c:strRef>
              <c:f>[工作簿1.xlsx]Sheet1!$A$177</c:f>
              <c:strCache>
                <c:ptCount val="1"/>
                <c:pt idx="0">
                  <c:v>server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[工作簿1.xlsx]Sheet1!$B$172:$F$172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[工作簿1.xlsx]Sheet1!$B$177:$F$177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337-4226-9F18-4BD9974781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684904717"/>
        <c:axId val="212137264"/>
      </c:barChart>
      <c:catAx>
        <c:axId val="6849047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限流器窗口大小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137264"/>
        <c:crosses val="autoZero"/>
        <c:auto val="1"/>
        <c:lblAlgn val="ctr"/>
        <c:lblOffset val="100"/>
        <c:noMultiLvlLbl val="0"/>
      </c:catAx>
      <c:valAx>
        <c:axId val="212137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平均占比（</a:t>
                </a:r>
                <a:r>
                  <a:rPr lang="en-US" altLang="zh-CN"/>
                  <a:t>%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49047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[工作簿1.xlsx]Sheet1!$A$185</c:f>
              <c:strCache>
                <c:ptCount val="1"/>
                <c:pt idx="0">
                  <c:v>总时间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[工作簿1.xlsx]Sheet1!$B$184:$F$184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[工作簿1.xlsx]Sheet1!$B$185:$F$185</c:f>
              <c:numCache>
                <c:formatCode>General</c:formatCode>
                <c:ptCount val="5"/>
                <c:pt idx="0">
                  <c:v>29111</c:v>
                </c:pt>
                <c:pt idx="1">
                  <c:v>19093</c:v>
                </c:pt>
                <c:pt idx="2">
                  <c:v>15764</c:v>
                </c:pt>
                <c:pt idx="3">
                  <c:v>14119</c:v>
                </c:pt>
                <c:pt idx="4">
                  <c:v>13031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64-4ADE-9AA0-6015DD9621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3231479"/>
        <c:axId val="665893312"/>
      </c:lineChart>
      <c:catAx>
        <c:axId val="723231479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限流器窗口大小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5893312"/>
        <c:crosses val="autoZero"/>
        <c:auto val="1"/>
        <c:lblAlgn val="ctr"/>
        <c:lblOffset val="100"/>
        <c:noMultiLvlLbl val="0"/>
      </c:catAx>
      <c:valAx>
        <c:axId val="66589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31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跨网通信的</a:t>
            </a:r>
            <a:r>
              <a:rPr lang="en-US" altLang="zh-CN"/>
              <a:t>CPU</a:t>
            </a:r>
            <a:r>
              <a:rPr lang="zh-CN" altLang="en-US"/>
              <a:t>负载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4944868532655"/>
          <c:y val="0.236256948733786"/>
          <c:w val="0.83395532937517702"/>
          <c:h val="0.445151327980234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[工作簿1.xlsx]Sheet1!$A$192</c:f>
              <c:strCache>
                <c:ptCount val="1"/>
                <c:pt idx="0">
                  <c:v>etcd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[工作簿1.xlsx]Sheet1!$B$191:$F$191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[工作簿1.xlsx]Sheet1!$B$192:$F$192</c:f>
              <c:numCache>
                <c:formatCode>General</c:formatCode>
                <c:ptCount val="5"/>
                <c:pt idx="0">
                  <c:v>38.200000000000003</c:v>
                </c:pt>
                <c:pt idx="1">
                  <c:v>39.9</c:v>
                </c:pt>
                <c:pt idx="2">
                  <c:v>38.9</c:v>
                </c:pt>
                <c:pt idx="3">
                  <c:v>68.2</c:v>
                </c:pt>
                <c:pt idx="4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8-4B2C-ABC8-79F32D2727EF}"/>
            </c:ext>
          </c:extLst>
        </c:ser>
        <c:ser>
          <c:idx val="1"/>
          <c:order val="1"/>
          <c:tx>
            <c:strRef>
              <c:f>[工作簿1.xlsx]Sheet1!$A$193</c:f>
              <c:strCache>
                <c:ptCount val="1"/>
                <c:pt idx="0">
                  <c:v>etcd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[工作簿1.xlsx]Sheet1!$B$191:$F$191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[工作簿1.xlsx]Sheet1!$B$193:$F$193</c:f>
              <c:numCache>
                <c:formatCode>General</c:formatCode>
                <c:ptCount val="5"/>
                <c:pt idx="0">
                  <c:v>18.100000000000001</c:v>
                </c:pt>
                <c:pt idx="1">
                  <c:v>38.200000000000003</c:v>
                </c:pt>
                <c:pt idx="2">
                  <c:v>18.8</c:v>
                </c:pt>
                <c:pt idx="3">
                  <c:v>42.8</c:v>
                </c:pt>
                <c:pt idx="4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8-4B2C-ABC8-79F32D2727EF}"/>
            </c:ext>
          </c:extLst>
        </c:ser>
        <c:ser>
          <c:idx val="2"/>
          <c:order val="2"/>
          <c:tx>
            <c:strRef>
              <c:f>[工作簿1.xlsx]Sheet1!$A$194</c:f>
              <c:strCache>
                <c:ptCount val="1"/>
                <c:pt idx="0">
                  <c:v>etcd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[工作簿1.xlsx]Sheet1!$B$191:$F$191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[工作簿1.xlsx]Sheet1!$B$194:$F$194</c:f>
              <c:numCache>
                <c:formatCode>General</c:formatCode>
                <c:ptCount val="5"/>
                <c:pt idx="0">
                  <c:v>18.899999999999999</c:v>
                </c:pt>
                <c:pt idx="1">
                  <c:v>30.2</c:v>
                </c:pt>
                <c:pt idx="2">
                  <c:v>19.100000000000001</c:v>
                </c:pt>
                <c:pt idx="3">
                  <c:v>42.9</c:v>
                </c:pt>
                <c:pt idx="4">
                  <c:v>46.7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8-4B2C-ABC8-79F32D2727EF}"/>
            </c:ext>
          </c:extLst>
        </c:ser>
        <c:ser>
          <c:idx val="3"/>
          <c:order val="3"/>
          <c:tx>
            <c:strRef>
              <c:f>[工作簿1.xlsx]Sheet1!$A$195</c:f>
              <c:strCache>
                <c:ptCount val="1"/>
                <c:pt idx="0">
                  <c:v>sidecar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[工作簿1.xlsx]Sheet1!$B$191:$F$191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[工作簿1.xlsx]Sheet1!$B$195:$F$195</c:f>
              <c:numCache>
                <c:formatCode>General</c:formatCode>
                <c:ptCount val="5"/>
                <c:pt idx="0">
                  <c:v>32.9</c:v>
                </c:pt>
                <c:pt idx="1">
                  <c:v>65.8</c:v>
                </c:pt>
                <c:pt idx="2">
                  <c:v>100</c:v>
                </c:pt>
                <c:pt idx="3">
                  <c:v>86</c:v>
                </c:pt>
                <c:pt idx="4">
                  <c:v>136.9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8-4B2C-ABC8-79F32D2727EF}"/>
            </c:ext>
          </c:extLst>
        </c:ser>
        <c:ser>
          <c:idx val="4"/>
          <c:order val="4"/>
          <c:tx>
            <c:strRef>
              <c:f>[工作簿1.xlsx]Sheet1!$A$196</c:f>
              <c:strCache>
                <c:ptCount val="1"/>
                <c:pt idx="0">
                  <c:v>server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[工作簿1.xlsx]Sheet1!$B$191:$F$191</c:f>
              <c:strCache>
                <c:ptCount val="5"/>
                <c:pt idx="0">
                  <c:v>（50，50）</c:v>
                </c:pt>
                <c:pt idx="1">
                  <c:v>（100，100）</c:v>
                </c:pt>
                <c:pt idx="2">
                  <c:v>（150，150）</c:v>
                </c:pt>
                <c:pt idx="3">
                  <c:v>（200，200）</c:v>
                </c:pt>
                <c:pt idx="4">
                  <c:v>（500，500）</c:v>
                </c:pt>
              </c:strCache>
            </c:strRef>
          </c:cat>
          <c:val>
            <c:numRef>
              <c:f>[工作簿1.xlsx]Sheet1!$B$196:$F$196</c:f>
              <c:numCache>
                <c:formatCode>General</c:formatCode>
                <c:ptCount val="5"/>
                <c:pt idx="0">
                  <c:v>0.7</c:v>
                </c:pt>
                <c:pt idx="1">
                  <c:v>1.7</c:v>
                </c:pt>
                <c:pt idx="2">
                  <c:v>2.8</c:v>
                </c:pt>
                <c:pt idx="3">
                  <c:v>3.7</c:v>
                </c:pt>
                <c:pt idx="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8-4B2C-ABC8-79F32D272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797105084"/>
        <c:axId val="453696295"/>
      </c:barChart>
      <c:catAx>
        <c:axId val="797105084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限流器窗口大小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696295"/>
        <c:crosses val="autoZero"/>
        <c:auto val="1"/>
        <c:lblAlgn val="ctr"/>
        <c:lblOffset val="100"/>
        <c:noMultiLvlLbl val="0"/>
      </c:catAx>
      <c:valAx>
        <c:axId val="453696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平均占比（</a:t>
                </a:r>
                <a:r>
                  <a:rPr lang="en-US" altLang="zh-CN"/>
                  <a:t>%</a:t>
                </a:r>
                <a:r>
                  <a:rPr lang="zh-CN" altLang="en-US"/>
                  <a:t>）</a:t>
                </a:r>
              </a:p>
              <a:p>
                <a:pPr defTabSz="914400">
                  <a:defRPr/>
                </a:pP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71050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Server/Sidecar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比例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CPU占比的比例%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8.1869999999999994</c:v>
                </c:pt>
                <c:pt idx="1">
                  <c:v>6.24</c:v>
                </c:pt>
                <c:pt idx="2">
                  <c:v>2.83</c:v>
                </c:pt>
                <c:pt idx="3">
                  <c:v>4.55</c:v>
                </c:pt>
                <c:pt idx="4">
                  <c:v>5.4749999999999996</c:v>
                </c:pt>
                <c:pt idx="5">
                  <c:v>4.6500000000000004</c:v>
                </c:pt>
                <c:pt idx="6">
                  <c:v>8.2100000000000009</c:v>
                </c:pt>
                <c:pt idx="7">
                  <c:v>4.6900000000000004</c:v>
                </c:pt>
                <c:pt idx="8">
                  <c:v>5.4240000000000004</c:v>
                </c:pt>
                <c:pt idx="9">
                  <c:v>6.5350000000000001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46B7-A784-74FCD0148C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19766719"/>
        <c:axId val="819764319"/>
      </c:barChart>
      <c:catAx>
        <c:axId val="819766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764319"/>
        <c:crosses val="autoZero"/>
        <c:auto val="1"/>
        <c:lblAlgn val="ctr"/>
        <c:lblOffset val="100"/>
        <c:noMultiLvlLbl val="0"/>
      </c:catAx>
      <c:valAx>
        <c:axId val="81976431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9766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跨网通信的</a:t>
            </a:r>
            <a:r>
              <a:rPr lang="en-US" altLang="zh-CN" sz="186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CPU</a:t>
            </a:r>
            <a:r>
              <a:rPr lang="zh-CN" altLang="en-US" sz="186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负载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接收端Sidecar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196.5</c:v>
                </c:pt>
                <c:pt idx="1">
                  <c:v>359.1</c:v>
                </c:pt>
                <c:pt idx="2">
                  <c:v>905.2</c:v>
                </c:pt>
                <c:pt idx="3">
                  <c:v>896.3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C0-4000-9E00-C4EDBAA61D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接收端Server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73.8</c:v>
                </c:pt>
                <c:pt idx="1">
                  <c:v>144.9</c:v>
                </c:pt>
                <c:pt idx="2">
                  <c:v>217.8</c:v>
                </c:pt>
                <c:pt idx="3">
                  <c:v>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C0-4000-9E00-C4EDBAA61D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发送端Sidecar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168.4</c:v>
                </c:pt>
                <c:pt idx="1">
                  <c:v>314.89999999999998</c:v>
                </c:pt>
                <c:pt idx="2">
                  <c:v>753.5</c:v>
                </c:pt>
                <c:pt idx="3">
                  <c:v>1046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C0-4000-9E00-C4EDBAA61D9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发送端Server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14</c:v>
                </c:pt>
                <c:pt idx="1">
                  <c:v>26.6</c:v>
                </c:pt>
                <c:pt idx="2">
                  <c:v>32.700000000000003</c:v>
                </c:pt>
                <c:pt idx="3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7C0-4000-9E00-C4EDBAA61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8663856"/>
        <c:axId val="1268664336"/>
      </c:barChart>
      <c:catAx>
        <c:axId val="126866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限流器窗口大小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68664336"/>
        <c:crosses val="autoZero"/>
        <c:auto val="1"/>
        <c:lblAlgn val="ctr"/>
        <c:lblOffset val="100"/>
        <c:noMultiLvlLbl val="0"/>
      </c:catAx>
      <c:valAx>
        <c:axId val="126866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平均占比</a:t>
                </a:r>
                <a:r>
                  <a:rPr lang="en-US" altLang="zh-CN" dirty="0"/>
                  <a:t>(%)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6866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08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80"/>
              <a:t>跨网限速器</a:t>
            </a:r>
            <a:r>
              <a:rPr lang="en-US" altLang="zh-CN" sz="1080"/>
              <a:t>(1000,1000)</a:t>
            </a:r>
            <a:r>
              <a:rPr lang="zh-CN" altLang="en-US" sz="1080"/>
              <a:t>通信</a:t>
            </a:r>
            <a:r>
              <a:rPr lang="en-US" altLang="zh-CN" sz="1080"/>
              <a:t>CPU</a:t>
            </a:r>
            <a:r>
              <a:rPr lang="zh-CN" altLang="en-US" sz="1080"/>
              <a:t>负载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08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4897990967139099"/>
          <c:y val="0.181299885974914"/>
          <c:w val="0.806011524684629"/>
          <c:h val="0.4830102622576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[工作簿1.xlsx]Sheet1!$A$24</c:f>
              <c:strCache>
                <c:ptCount val="1"/>
                <c:pt idx="0">
                  <c:v>接收端sidecar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[工作簿1.xlsx]Sheet1!$B$23:$E$23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[工作簿1.xlsx]Sheet1!$B$24:$E$24</c:f>
              <c:numCache>
                <c:formatCode>General</c:formatCode>
                <c:ptCount val="4"/>
                <c:pt idx="0">
                  <c:v>265.3</c:v>
                </c:pt>
                <c:pt idx="1">
                  <c:v>276.60000000000002</c:v>
                </c:pt>
                <c:pt idx="2">
                  <c:v>274.5</c:v>
                </c:pt>
                <c:pt idx="3">
                  <c:v>168.6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AB-4176-AA30-B54BEAA85694}"/>
            </c:ext>
          </c:extLst>
        </c:ser>
        <c:ser>
          <c:idx val="1"/>
          <c:order val="1"/>
          <c:tx>
            <c:strRef>
              <c:f>[工作簿1.xlsx]Sheet1!$A$25</c:f>
              <c:strCache>
                <c:ptCount val="1"/>
                <c:pt idx="0">
                  <c:v>接收端server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[工作簿1.xlsx]Sheet1!$B$23:$E$23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[工作簿1.xlsx]Sheet1!$B$25:$E$25</c:f>
              <c:numCache>
                <c:formatCode>General</c:formatCode>
                <c:ptCount val="4"/>
                <c:pt idx="0">
                  <c:v>172.9</c:v>
                </c:pt>
                <c:pt idx="1">
                  <c:v>188.5</c:v>
                </c:pt>
                <c:pt idx="2">
                  <c:v>184.3</c:v>
                </c:pt>
                <c:pt idx="3">
                  <c:v>104.9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AB-4176-AA30-B54BEAA85694}"/>
            </c:ext>
          </c:extLst>
        </c:ser>
        <c:ser>
          <c:idx val="2"/>
          <c:order val="2"/>
          <c:tx>
            <c:strRef>
              <c:f>[工作簿1.xlsx]Sheet1!$A$26</c:f>
              <c:strCache>
                <c:ptCount val="1"/>
                <c:pt idx="0">
                  <c:v>发送sidecar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[工作簿1.xlsx]Sheet1!$B$23:$E$23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[工作簿1.xlsx]Sheet1!$B$26:$E$26</c:f>
              <c:numCache>
                <c:formatCode>General</c:formatCode>
                <c:ptCount val="4"/>
                <c:pt idx="0">
                  <c:v>294.7</c:v>
                </c:pt>
                <c:pt idx="1">
                  <c:v>301.7</c:v>
                </c:pt>
                <c:pt idx="2">
                  <c:v>311.60000000000002</c:v>
                </c:pt>
                <c:pt idx="3">
                  <c:v>168.8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AB-4176-AA30-B54BEAA85694}"/>
            </c:ext>
          </c:extLst>
        </c:ser>
        <c:ser>
          <c:idx val="3"/>
          <c:order val="3"/>
          <c:tx>
            <c:strRef>
              <c:f>[工作簿1.xlsx]Sheet1!$A$27</c:f>
              <c:strCache>
                <c:ptCount val="1"/>
                <c:pt idx="0">
                  <c:v>发送server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[工作簿1.xlsx]Sheet1!$B$23:$E$23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[工作簿1.xlsx]Sheet1!$B$27:$E$27</c:f>
              <c:numCache>
                <c:formatCode>General</c:formatCode>
                <c:ptCount val="4"/>
                <c:pt idx="0">
                  <c:v>27.2</c:v>
                </c:pt>
                <c:pt idx="1">
                  <c:v>27.2</c:v>
                </c:pt>
                <c:pt idx="2">
                  <c:v>26.6</c:v>
                </c:pt>
                <c:pt idx="3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AB-4176-AA30-B54BEAA856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37919902"/>
        <c:axId val="31297546"/>
      </c:barChart>
      <c:catAx>
        <c:axId val="37919902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/>
                  <a:t>服务实例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297546"/>
        <c:crosses val="autoZero"/>
        <c:auto val="1"/>
        <c:lblAlgn val="ctr"/>
        <c:lblOffset val="100"/>
        <c:noMultiLvlLbl val="0"/>
      </c:catAx>
      <c:valAx>
        <c:axId val="3129754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/>
                  <a:t>平均占比（</a:t>
                </a:r>
                <a:r>
                  <a:rPr lang="en-US" altLang="zh-CN" sz="900"/>
                  <a:t>%</a:t>
                </a:r>
                <a:r>
                  <a:rPr lang="zh-CN" altLang="en-US" sz="900"/>
                  <a:t>）</a:t>
                </a:r>
              </a:p>
            </c:rich>
          </c:tx>
          <c:layout>
            <c:manualLayout>
              <c:xMode val="edge"/>
              <c:yMode val="edge"/>
              <c:x val="3.0263157894736801E-2"/>
              <c:y val="0.303055555555556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91990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900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总时间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[工作簿1.xlsx]Sheet1!$B$14</c:f>
              <c:strCache>
                <c:ptCount val="1"/>
                <c:pt idx="0">
                  <c:v>总时间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[工作簿1.xlsx]Sheet1!$C$13:$F$13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[工作簿1.xlsx]Sheet1!$C$14:$F$14</c:f>
              <c:numCache>
                <c:formatCode>General</c:formatCode>
                <c:ptCount val="4"/>
                <c:pt idx="0">
                  <c:v>9193</c:v>
                </c:pt>
                <c:pt idx="1">
                  <c:v>9195</c:v>
                </c:pt>
                <c:pt idx="2">
                  <c:v>9198</c:v>
                </c:pt>
                <c:pt idx="3">
                  <c:v>9192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FE-4ACD-A8AB-196485B58D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7657225"/>
        <c:axId val="228297749"/>
      </c:lineChart>
      <c:catAx>
        <c:axId val="597657225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layout>
            <c:manualLayout>
              <c:xMode val="edge"/>
              <c:yMode val="edge"/>
              <c:x val="0.33197624177931701"/>
              <c:y val="0.853152217581467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8297749"/>
        <c:crosses val="autoZero"/>
        <c:auto val="1"/>
        <c:lblAlgn val="ctr"/>
        <c:lblOffset val="100"/>
        <c:noMultiLvlLbl val="0"/>
      </c:catAx>
      <c:valAx>
        <c:axId val="22829774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765722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路由选择时间</a:t>
            </a:r>
          </a:p>
        </c:rich>
      </c:tx>
      <c:layout>
        <c:manualLayout>
          <c:xMode val="edge"/>
          <c:yMode val="edge"/>
          <c:x val="0.24227664903980001"/>
          <c:y val="3.39943342776204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[工作簿1.xlsx]Sheet1!$B$6</c:f>
              <c:strCache>
                <c:ptCount val="1"/>
                <c:pt idx="0">
                  <c:v>发现时间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[工作簿1.xlsx]Sheet1!$C$5:$F$5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[工作簿1.xlsx]Sheet1!$C$6:$F$6</c:f>
              <c:numCache>
                <c:formatCode>General</c:formatCode>
                <c:ptCount val="4"/>
                <c:pt idx="0">
                  <c:v>24.542000000000002</c:v>
                </c:pt>
                <c:pt idx="1">
                  <c:v>24.817</c:v>
                </c:pt>
                <c:pt idx="2">
                  <c:v>25.393999999999998</c:v>
                </c:pt>
                <c:pt idx="3">
                  <c:v>26.25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54-444A-935C-FAA6FB979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0865904"/>
        <c:axId val="541399237"/>
      </c:lineChart>
      <c:catAx>
        <c:axId val="220865904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b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layout>
            <c:manualLayout>
              <c:xMode val="edge"/>
              <c:yMode val="edge"/>
              <c:x val="0.33892244503503299"/>
              <c:y val="0.851831750339212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b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41399237"/>
        <c:crosses val="autoZero"/>
        <c:auto val="0"/>
        <c:lblAlgn val="ctr"/>
        <c:lblOffset val="100"/>
        <c:noMultiLvlLbl val="0"/>
      </c:catAx>
      <c:valAx>
        <c:axId val="54139923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086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传输延迟时间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[工作簿1.xlsx]Sheet1!$B$10</c:f>
              <c:strCache>
                <c:ptCount val="1"/>
                <c:pt idx="0">
                  <c:v>返回时间</c:v>
                </c:pt>
              </c:strCache>
            </c:strRef>
          </c:tx>
          <c:spPr>
            <a:ln w="28575" cap="rnd">
              <a:solidFill>
                <a:schemeClr val="accent2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[工作簿1.xlsx]Sheet1!$C$9:$F$9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[工作簿1.xlsx]Sheet1!$C$10:$F$10</c:f>
              <c:numCache>
                <c:formatCode>General</c:formatCode>
                <c:ptCount val="4"/>
                <c:pt idx="0">
                  <c:v>1018507</c:v>
                </c:pt>
                <c:pt idx="1">
                  <c:v>984444</c:v>
                </c:pt>
                <c:pt idx="2">
                  <c:v>1095309</c:v>
                </c:pt>
                <c:pt idx="3">
                  <c:v>989317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61-4E8F-A57F-520F56CD4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62671306"/>
        <c:axId val="273114350"/>
      </c:lineChart>
      <c:catAx>
        <c:axId val="66267130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b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layout>
            <c:manualLayout>
              <c:xMode val="edge"/>
              <c:yMode val="edge"/>
              <c:x val="0.35871643298678502"/>
              <c:y val="0.857103295486015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b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3114350"/>
        <c:crosses val="autoZero"/>
        <c:auto val="1"/>
        <c:lblAlgn val="ctr"/>
        <c:lblOffset val="100"/>
        <c:noMultiLvlLbl val="0"/>
      </c:catAx>
      <c:valAx>
        <c:axId val="27311435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267130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路由选择时间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[工作簿1.xlsx]Sheet1!$A$40</c:f>
              <c:strCache>
                <c:ptCount val="1"/>
                <c:pt idx="0">
                  <c:v>连接时间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[工作簿1]Sheet1!$B$39:$E$39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</c:numCache>
            </c:numRef>
          </c:cat>
          <c:val>
            <c:numRef>
              <c:f>[工作簿1]Sheet1!$B$40:$E$40</c:f>
              <c:numCache>
                <c:formatCode>General</c:formatCode>
                <c:ptCount val="4"/>
                <c:pt idx="0">
                  <c:v>30.9</c:v>
                </c:pt>
                <c:pt idx="1">
                  <c:v>28.858000000000001</c:v>
                </c:pt>
                <c:pt idx="2">
                  <c:v>27.698</c:v>
                </c:pt>
                <c:pt idx="3">
                  <c:v>27.363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2F-4F7F-997B-AC88DA107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5033233"/>
        <c:axId val="318883582"/>
      </c:lineChart>
      <c:catAx>
        <c:axId val="345033233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服务实例个数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8883582"/>
        <c:crosses val="autoZero"/>
        <c:auto val="1"/>
        <c:lblAlgn val="ctr"/>
        <c:lblOffset val="100"/>
        <c:noMultiLvlLbl val="0"/>
      </c:catAx>
      <c:valAx>
        <c:axId val="31888358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平均耗时（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503323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CC10313-DDF6-7A49-8A09-8F9145EDEFDC}" type="datetimeFigureOut">
              <a:rPr kumimoji="1" lang="zh-CN" altLang="en-US" smtClean="0"/>
              <a:t>2024/8/20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AF7442-14BC-9C45-998C-579CD1BB10F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06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78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62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298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63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5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A 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图形用户界面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B 方格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屏幕的照片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GB" altLang="zh-CN" sz="38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-GB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C 条形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低可信度描述已自动生成"/>
          <p:cNvPicPr>
            <a:picLocks noChangeAspect="1"/>
          </p:cNvPicPr>
          <p:nvPr userDrawn="1"/>
        </p:nvPicPr>
        <p:blipFill rotWithShape="1">
          <a:blip r:embed="rId2"/>
          <a:srcRect t="1245" r="3355" b="21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GB" altLang="zh-CN" sz="38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-GB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D 光感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GB" altLang="zh-CN" sz="38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-GB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腾讯蓝 样式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332" y="-55530"/>
            <a:ext cx="12254664" cy="69490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GB" altLang="zh-CN" sz="38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-GB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色调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 dirty="0"/>
              <a:t>文本</a:t>
            </a:r>
          </a:p>
        </p:txBody>
      </p:sp>
      <p:sp>
        <p:nvSpPr>
          <p:cNvPr id="20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820562"/>
            <a:ext cx="10734675" cy="1002507"/>
          </a:xfrm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475" y="1184375"/>
            <a:ext cx="1951459" cy="265013"/>
          </a:xfrm>
          <a:prstGeom prst="rect">
            <a:avLst/>
          </a:prstGeom>
        </p:spPr>
      </p:pic>
      <p:sp>
        <p:nvSpPr>
          <p:cNvPr id="23" name="副标题 2"/>
          <p:cNvSpPr txBox="1"/>
          <p:nvPr userDrawn="1"/>
        </p:nvSpPr>
        <p:spPr>
          <a:xfrm>
            <a:off x="619125" y="295680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altLang="zh-CN" sz="4400" b="1" i="0" kern="1200" smtClean="0">
                <a:solidFill>
                  <a:schemeClr val="bg1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TencentSans" panose="020C04030202040F0204" pitchFamily="34" charset="-122"/>
                <a:ea typeface="TencentSans" panose="020C04030202040F0204" pitchFamily="34" charset="-122"/>
              </a:rPr>
              <a:t>Holdings PowerPoint Template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插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4520" y="6356350"/>
            <a:ext cx="2743200" cy="365125"/>
          </a:xfrm>
        </p:spPr>
        <p:txBody>
          <a:bodyPr/>
          <a:lstStyle/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9125" y="1118394"/>
            <a:ext cx="1951459" cy="265013"/>
          </a:xfrm>
          <a:prstGeom prst="rect">
            <a:avLst/>
          </a:prstGeom>
        </p:spPr>
      </p:pic>
      <p:sp>
        <p:nvSpPr>
          <p:cNvPr id="10" name="标题 1"/>
          <p:cNvSpPr txBox="1"/>
          <p:nvPr userDrawn="1"/>
        </p:nvSpPr>
        <p:spPr>
          <a:xfrm>
            <a:off x="619125" y="2422821"/>
            <a:ext cx="10734675" cy="1002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00" b="1" i="0" kern="120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</a:defRPr>
            </a:lvl1pPr>
          </a:lstStyle>
          <a:p>
            <a:r>
              <a:rPr lang="en-GB" altLang="zh-CN" sz="2400" b="1" dirty="0">
                <a:solidFill>
                  <a:srgbClr val="0052DA"/>
                </a:solidFill>
                <a:effectLst/>
                <a:latin typeface="TencentSans" panose="020C04030202040F0204" pitchFamily="34" charset="-122"/>
                <a:ea typeface="TencentSans" panose="020C04030202040F0204" pitchFamily="34" charset="-122"/>
              </a:rPr>
              <a:t>Holdings PowerPoint Template</a:t>
            </a:r>
            <a:endParaRPr lang="en-GB" altLang="zh-CN" sz="2400" dirty="0">
              <a:solidFill>
                <a:srgbClr val="0052DA"/>
              </a:solidFill>
              <a:effectLst/>
              <a:latin typeface="TencentSans" panose="020C04030202040F0204" pitchFamily="34" charset="-122"/>
              <a:ea typeface="TencentSans" panose="020C04030202040F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9125" y="753268"/>
            <a:ext cx="1675566" cy="504032"/>
          </a:xfrm>
          <a:prstGeom prst="rect">
            <a:avLst/>
          </a:prstGeom>
        </p:spPr>
      </p:pic>
      <p:sp>
        <p:nvSpPr>
          <p:cNvPr id="12" name="图片占位符 11"/>
          <p:cNvSpPr>
            <a:spLocks noGrp="1"/>
          </p:cNvSpPr>
          <p:nvPr>
            <p:ph type="pic" sz="quarter" idx="11" hasCustomPrompt="1"/>
          </p:nvPr>
        </p:nvSpPr>
        <p:spPr>
          <a:xfrm>
            <a:off x="7006856" y="1820562"/>
            <a:ext cx="4984463" cy="3959299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820562"/>
            <a:ext cx="10734675" cy="1002507"/>
          </a:xfrm>
        </p:spPr>
        <p:txBody>
          <a:bodyPr anchor="b">
            <a:normAutofit/>
          </a:bodyPr>
          <a:lstStyle>
            <a:lvl1pPr algn="l">
              <a:defRPr sz="62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页-辅助图形-条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1" y="-50007"/>
            <a:ext cx="12369801" cy="69580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630" y="1821551"/>
            <a:ext cx="1095770" cy="955883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29" y="1933677"/>
            <a:ext cx="5313363" cy="1687513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5400" b="1" i="0">
                <a:solidFill>
                  <a:srgbClr val="0053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zh-CN" altLang="en-US" dirty="0"/>
              <a:t>标题文本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77691" y="1960509"/>
            <a:ext cx="1096963" cy="639762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内容占位符 9"/>
          <p:cNvSpPr>
            <a:spLocks noGrp="1"/>
          </p:cNvSpPr>
          <p:nvPr>
            <p:ph sz="quarter" idx="12" hasCustomPrompt="1"/>
          </p:nvPr>
        </p:nvSpPr>
        <p:spPr>
          <a:xfrm>
            <a:off x="106637" y="6605429"/>
            <a:ext cx="385361" cy="276384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页-辅助图形-方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630" y="1821551"/>
            <a:ext cx="1095770" cy="955883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29" y="1933677"/>
            <a:ext cx="5313363" cy="1687513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5400" b="1" i="0">
                <a:solidFill>
                  <a:srgbClr val="0053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zh-CN" altLang="en-US" dirty="0"/>
              <a:t>标题文本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77691" y="1960509"/>
            <a:ext cx="1096963" cy="639762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内容占位符 9"/>
          <p:cNvSpPr>
            <a:spLocks noGrp="1"/>
          </p:cNvSpPr>
          <p:nvPr>
            <p:ph sz="quarter" idx="12" hasCustomPrompt="1"/>
          </p:nvPr>
        </p:nvSpPr>
        <p:spPr>
          <a:xfrm>
            <a:off x="106637" y="6605429"/>
            <a:ext cx="385361" cy="276384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74176" y="1704110"/>
            <a:ext cx="9301942" cy="2356658"/>
          </a:xfrm>
        </p:spPr>
        <p:txBody>
          <a:bodyPr>
            <a:normAutofit/>
          </a:bodyPr>
          <a:lstStyle>
            <a:lvl1pPr algn="ctr">
              <a:defRPr lang="zh-CN" altLang="en-US" sz="6600" b="1" smtClean="0">
                <a:effectLst/>
              </a:defRPr>
            </a:lvl1pPr>
          </a:lstStyle>
          <a:p>
            <a:r>
              <a:rPr lang="zh-CN" altLang="en-US" b="1" dirty="0">
                <a:solidFill>
                  <a:srgbClr val="0538D0"/>
                </a:solidFill>
                <a:effectLst/>
                <a:latin typeface="TencentSans" panose="020C04030202040F0204" pitchFamily="34" charset="-122"/>
                <a:ea typeface="TencentSans" panose="020C04030202040F0204" pitchFamily="34" charset="-122"/>
              </a:rPr>
              <a:t>标题文本</a:t>
            </a:r>
            <a:endParaRPr lang="zh-CN" altLang="en-US" dirty="0">
              <a:solidFill>
                <a:srgbClr val="0538D0"/>
              </a:solidFill>
              <a:effectLst/>
              <a:latin typeface="TencentSans" panose="020C04030202040F0204" pitchFamily="34" charset="-122"/>
              <a:ea typeface="TencentSans" panose="020C04030202040F0204" pitchFamily="34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-右侧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73085" y="1576243"/>
            <a:ext cx="5935286" cy="4351338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0" hasCustomPrompt="1"/>
          </p:nvPr>
        </p:nvSpPr>
        <p:spPr>
          <a:xfrm>
            <a:off x="6722063" y="1576243"/>
            <a:ext cx="4696852" cy="4351338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B 方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35" y="-28756"/>
            <a:ext cx="12311270" cy="69155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-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29288" cy="6858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1" name="图片占位符 8"/>
          <p:cNvSpPr>
            <a:spLocks noGrp="1"/>
          </p:cNvSpPr>
          <p:nvPr>
            <p:ph type="pic" sz="quarter" idx="11"/>
          </p:nvPr>
        </p:nvSpPr>
        <p:spPr>
          <a:xfrm>
            <a:off x="5757862" y="0"/>
            <a:ext cx="6434137" cy="3429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图片占位符 8"/>
          <p:cNvSpPr>
            <a:spLocks noGrp="1"/>
          </p:cNvSpPr>
          <p:nvPr>
            <p:ph type="pic" sz="quarter" idx="12"/>
          </p:nvPr>
        </p:nvSpPr>
        <p:spPr>
          <a:xfrm>
            <a:off x="5757862" y="3429000"/>
            <a:ext cx="6434137" cy="3429000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571625" y="2114550"/>
            <a:ext cx="9301163" cy="1314450"/>
          </a:xfrm>
        </p:spPr>
        <p:txBody>
          <a:bodyPr/>
          <a:lstStyle>
            <a:lvl1pPr marL="0" indent="0" algn="ctr">
              <a:buNone/>
              <a:defRPr lang="en-GB" altLang="zh-CN" b="0" i="0" smtClean="0">
                <a:effectLst/>
                <a:latin typeface="微软雅黑 Light" panose="020B0502040204020203" pitchFamily="34" charset="-122"/>
              </a:defRPr>
            </a:lvl1pPr>
          </a:lstStyle>
          <a:p>
            <a:r>
              <a:rPr lang="en-GB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“Type a quote here.”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4414838" y="3643313"/>
            <a:ext cx="3600450" cy="857250"/>
          </a:xfrm>
        </p:spPr>
        <p:txBody>
          <a:bodyPr>
            <a:normAutofit/>
          </a:bodyPr>
          <a:lstStyle>
            <a:lvl1pPr marL="0" indent="0" algn="ctr">
              <a:buNone/>
              <a:defRPr lang="en-GB" altLang="zh-CN" sz="1400" b="0" i="0" smtClean="0">
                <a:effectLst/>
                <a:latin typeface="微软雅黑 Light" panose="020B0502040204020203" pitchFamily="34" charset="-122"/>
              </a:defRPr>
            </a:lvl1pPr>
          </a:lstStyle>
          <a:p>
            <a:r>
              <a:rPr lang="en-GB" altLang="zh-CN" i="1" dirty="0">
                <a:solidFill>
                  <a:srgbClr val="41464D"/>
                </a:solidFill>
                <a:effectLst/>
                <a:latin typeface="Helvetica Neue" panose="02000503000000020004" pitchFamily="2" charset="0"/>
              </a:rPr>
              <a:t>–Johnny Appleseed</a:t>
            </a:r>
            <a:endParaRPr lang="en-GB" altLang="zh-CN" dirty="0">
              <a:solidFill>
                <a:srgbClr val="41464D"/>
              </a:solidFill>
              <a:effectLst/>
              <a:latin typeface="Helvetica Neue" panose="02000503000000020004" pitchFamily="2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样式，不做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黑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4571"/>
            <a:ext cx="12192000" cy="2851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腾讯蓝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51" y="6531412"/>
            <a:ext cx="12220575" cy="28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A 网格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290945" y="2004358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11" y="6176894"/>
            <a:ext cx="1463030" cy="1986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B 方块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95" y="-26997"/>
            <a:ext cx="12281590" cy="691199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4489141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3032" y="660838"/>
            <a:ext cx="1463030" cy="1986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C 条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4244" y="-41519"/>
            <a:ext cx="12305654" cy="69439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C 条形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光感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57" y="-18772"/>
            <a:ext cx="12271513" cy="689554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结束页 带纹理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A 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图形用户界面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B 方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35" y="-28756"/>
            <a:ext cx="12311270" cy="69155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C 条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4244" y="-41519"/>
            <a:ext cx="12305654" cy="69439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D 光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696" y="-14371"/>
            <a:ext cx="12264887" cy="6898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9696" y="12258"/>
            <a:ext cx="12192000" cy="68457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腾讯蓝底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875" y="-27765"/>
            <a:ext cx="12283108" cy="6913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箭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D 光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696" y="-14371"/>
            <a:ext cx="12264887" cy="6898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9696" y="12258"/>
            <a:ext cx="12192000" cy="68457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箭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标&#10;&#10;描述已自动生成"/>
          <p:cNvPicPr>
            <a:picLocks noChangeAspect="1"/>
          </p:cNvPicPr>
          <p:nvPr userDrawn="1"/>
        </p:nvPicPr>
        <p:blipFill rotWithShape="1">
          <a:blip r:embed="rId2"/>
          <a:srcRect t="23729" r="23729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A 网格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r="3879" b="3880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GB" altLang="zh-CN" sz="38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-GB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B 方格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屏幕的照片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GB" altLang="zh-CN" sz="38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-GB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C 条形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低可信度描述已自动生成"/>
          <p:cNvPicPr>
            <a:picLocks noChangeAspect="1"/>
          </p:cNvPicPr>
          <p:nvPr userDrawn="1"/>
        </p:nvPicPr>
        <p:blipFill rotWithShape="1">
          <a:blip r:embed="rId2"/>
          <a:srcRect t="1245" r="3355" b="21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GB" altLang="zh-CN" sz="38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-GB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D 光感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GB" altLang="zh-CN" sz="38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-GB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腾讯蓝 样式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332" y="-55530"/>
            <a:ext cx="12254664" cy="69490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GB" altLang="zh-CN" sz="38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-GB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色调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 dirty="0"/>
              <a:t>文本</a:t>
            </a:r>
          </a:p>
        </p:txBody>
      </p:sp>
      <p:sp>
        <p:nvSpPr>
          <p:cNvPr id="20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820562"/>
            <a:ext cx="10734675" cy="1002507"/>
          </a:xfrm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475" y="1184375"/>
            <a:ext cx="1951459" cy="265013"/>
          </a:xfrm>
          <a:prstGeom prst="rect">
            <a:avLst/>
          </a:prstGeom>
        </p:spPr>
      </p:pic>
      <p:sp>
        <p:nvSpPr>
          <p:cNvPr id="23" name="副标题 2"/>
          <p:cNvSpPr txBox="1"/>
          <p:nvPr userDrawn="1"/>
        </p:nvSpPr>
        <p:spPr>
          <a:xfrm>
            <a:off x="619125" y="295680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altLang="zh-CN" sz="4400" b="1" i="0" kern="1200" smtClean="0">
                <a:solidFill>
                  <a:schemeClr val="bg1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TencentSans" panose="020C04030202040F0204" pitchFamily="34" charset="-122"/>
                <a:ea typeface="TencentSans" panose="020C04030202040F0204" pitchFamily="34" charset="-122"/>
              </a:rPr>
              <a:t>Holdings PowerPoint Template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插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4520" y="6356350"/>
            <a:ext cx="2743200" cy="365125"/>
          </a:xfrm>
        </p:spPr>
        <p:txBody>
          <a:bodyPr/>
          <a:lstStyle/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9125" y="1118394"/>
            <a:ext cx="1951459" cy="265013"/>
          </a:xfrm>
          <a:prstGeom prst="rect">
            <a:avLst/>
          </a:prstGeom>
        </p:spPr>
      </p:pic>
      <p:sp>
        <p:nvSpPr>
          <p:cNvPr id="10" name="标题 1"/>
          <p:cNvSpPr txBox="1"/>
          <p:nvPr userDrawn="1"/>
        </p:nvSpPr>
        <p:spPr>
          <a:xfrm>
            <a:off x="619125" y="2422821"/>
            <a:ext cx="10734675" cy="1002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00" b="1" i="0" kern="120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</a:defRPr>
            </a:lvl1pPr>
          </a:lstStyle>
          <a:p>
            <a:r>
              <a:rPr lang="en-GB" altLang="zh-CN" sz="2400" b="1" dirty="0">
                <a:solidFill>
                  <a:srgbClr val="0052DA"/>
                </a:solidFill>
                <a:effectLst/>
                <a:latin typeface="TencentSans" panose="020C04030202040F0204" pitchFamily="34" charset="-122"/>
                <a:ea typeface="TencentSans" panose="020C04030202040F0204" pitchFamily="34" charset="-122"/>
              </a:rPr>
              <a:t>Holdings PowerPoint Template</a:t>
            </a:r>
            <a:endParaRPr lang="en-GB" altLang="zh-CN" sz="2400" dirty="0">
              <a:solidFill>
                <a:srgbClr val="0052DA"/>
              </a:solidFill>
              <a:effectLst/>
              <a:latin typeface="TencentSans" panose="020C04030202040F0204" pitchFamily="34" charset="-122"/>
              <a:ea typeface="TencentSans" panose="020C04030202040F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9125" y="753268"/>
            <a:ext cx="1675566" cy="504032"/>
          </a:xfrm>
          <a:prstGeom prst="rect">
            <a:avLst/>
          </a:prstGeom>
        </p:spPr>
      </p:pic>
      <p:sp>
        <p:nvSpPr>
          <p:cNvPr id="12" name="图片占位符 11"/>
          <p:cNvSpPr>
            <a:spLocks noGrp="1"/>
          </p:cNvSpPr>
          <p:nvPr>
            <p:ph type="pic" sz="quarter" idx="11" hasCustomPrompt="1"/>
          </p:nvPr>
        </p:nvSpPr>
        <p:spPr>
          <a:xfrm>
            <a:off x="7006856" y="1820562"/>
            <a:ext cx="4984463" cy="3959299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820562"/>
            <a:ext cx="10734675" cy="1002507"/>
          </a:xfrm>
        </p:spPr>
        <p:txBody>
          <a:bodyPr anchor="b">
            <a:normAutofit/>
          </a:bodyPr>
          <a:lstStyle>
            <a:lvl1pPr algn="l">
              <a:defRPr sz="62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页-辅助图形-条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1" y="-50007"/>
            <a:ext cx="12369801" cy="69580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630" y="1821551"/>
            <a:ext cx="1095770" cy="955883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29" y="1933677"/>
            <a:ext cx="5313363" cy="1687513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5400" b="1" i="0">
                <a:solidFill>
                  <a:srgbClr val="0053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zh-CN" altLang="en-US" dirty="0"/>
              <a:t>标题文本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77691" y="1960509"/>
            <a:ext cx="1096963" cy="639762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内容占位符 9"/>
          <p:cNvSpPr>
            <a:spLocks noGrp="1"/>
          </p:cNvSpPr>
          <p:nvPr>
            <p:ph sz="quarter" idx="12" hasCustomPrompt="1"/>
          </p:nvPr>
        </p:nvSpPr>
        <p:spPr>
          <a:xfrm>
            <a:off x="106637" y="6605429"/>
            <a:ext cx="385361" cy="276384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页-辅助图形-方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630" y="1821551"/>
            <a:ext cx="1095770" cy="955883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2229" y="1933677"/>
            <a:ext cx="5313363" cy="1687513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5400" b="1" i="0">
                <a:solidFill>
                  <a:srgbClr val="0053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zh-CN" altLang="en-US" dirty="0"/>
              <a:t>标题文本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77691" y="1960509"/>
            <a:ext cx="1096963" cy="639762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内容占位符 9"/>
          <p:cNvSpPr>
            <a:spLocks noGrp="1"/>
          </p:cNvSpPr>
          <p:nvPr>
            <p:ph sz="quarter" idx="12" hasCustomPrompt="1"/>
          </p:nvPr>
        </p:nvSpPr>
        <p:spPr>
          <a:xfrm>
            <a:off x="106637" y="6605429"/>
            <a:ext cx="385361" cy="276384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腾讯蓝底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875" y="-27765"/>
            <a:ext cx="12283108" cy="6913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74176" y="1704110"/>
            <a:ext cx="9301942" cy="2356658"/>
          </a:xfrm>
        </p:spPr>
        <p:txBody>
          <a:bodyPr>
            <a:normAutofit/>
          </a:bodyPr>
          <a:lstStyle>
            <a:lvl1pPr algn="ctr">
              <a:defRPr lang="zh-CN" altLang="en-US" sz="6600" b="1" smtClean="0">
                <a:effectLst/>
              </a:defRPr>
            </a:lvl1pPr>
          </a:lstStyle>
          <a:p>
            <a:r>
              <a:rPr lang="zh-CN" altLang="en-US" b="1" dirty="0">
                <a:solidFill>
                  <a:srgbClr val="0538D0"/>
                </a:solidFill>
                <a:effectLst/>
                <a:latin typeface="TencentSans" panose="020C04030202040F0204" pitchFamily="34" charset="-122"/>
                <a:ea typeface="TencentSans" panose="020C04030202040F0204" pitchFamily="34" charset="-122"/>
              </a:rPr>
              <a:t>标题文本</a:t>
            </a:r>
            <a:endParaRPr lang="zh-CN" altLang="en-US" dirty="0">
              <a:solidFill>
                <a:srgbClr val="0538D0"/>
              </a:solidFill>
              <a:effectLst/>
              <a:latin typeface="TencentSans" panose="020C04030202040F0204" pitchFamily="34" charset="-122"/>
              <a:ea typeface="TencentSans" panose="020C04030202040F0204" pitchFamily="34" charset="-12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-右侧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73085" y="1576243"/>
            <a:ext cx="5935286" cy="4351338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0" hasCustomPrompt="1"/>
          </p:nvPr>
        </p:nvSpPr>
        <p:spPr>
          <a:xfrm>
            <a:off x="6722063" y="1576243"/>
            <a:ext cx="4696852" cy="4351338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2000" b="0" i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-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29288" cy="6858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1" name="图片占位符 8"/>
          <p:cNvSpPr>
            <a:spLocks noGrp="1"/>
          </p:cNvSpPr>
          <p:nvPr>
            <p:ph type="pic" sz="quarter" idx="11"/>
          </p:nvPr>
        </p:nvSpPr>
        <p:spPr>
          <a:xfrm>
            <a:off x="5757862" y="0"/>
            <a:ext cx="6434137" cy="3429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图片占位符 8"/>
          <p:cNvSpPr>
            <a:spLocks noGrp="1"/>
          </p:cNvSpPr>
          <p:nvPr>
            <p:ph type="pic" sz="quarter" idx="12"/>
          </p:nvPr>
        </p:nvSpPr>
        <p:spPr>
          <a:xfrm>
            <a:off x="5757862" y="3429000"/>
            <a:ext cx="6434137" cy="3429000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571625" y="2114550"/>
            <a:ext cx="9301163" cy="1314450"/>
          </a:xfrm>
        </p:spPr>
        <p:txBody>
          <a:bodyPr/>
          <a:lstStyle>
            <a:lvl1pPr marL="0" indent="0" algn="ctr">
              <a:buNone/>
              <a:defRPr lang="en-GB" altLang="zh-CN" b="0" i="0" smtClean="0">
                <a:effectLst/>
                <a:latin typeface="微软雅黑 Light" panose="020B0502040204020203" pitchFamily="34" charset="-122"/>
              </a:defRPr>
            </a:lvl1pPr>
          </a:lstStyle>
          <a:p>
            <a:r>
              <a:rPr lang="en-GB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“Type a quote here.”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4414838" y="3643313"/>
            <a:ext cx="3600450" cy="857250"/>
          </a:xfrm>
        </p:spPr>
        <p:txBody>
          <a:bodyPr>
            <a:normAutofit/>
          </a:bodyPr>
          <a:lstStyle>
            <a:lvl1pPr marL="0" indent="0" algn="ctr">
              <a:buNone/>
              <a:defRPr lang="en-GB" altLang="zh-CN" sz="1400" b="0" i="0" smtClean="0">
                <a:effectLst/>
                <a:latin typeface="微软雅黑 Light" panose="020B0502040204020203" pitchFamily="34" charset="-122"/>
              </a:defRPr>
            </a:lvl1pPr>
          </a:lstStyle>
          <a:p>
            <a:r>
              <a:rPr lang="en-GB" altLang="zh-CN" i="1" dirty="0">
                <a:solidFill>
                  <a:srgbClr val="41464D"/>
                </a:solidFill>
                <a:effectLst/>
                <a:latin typeface="Helvetica Neue" panose="02000503000000020004" pitchFamily="2" charset="0"/>
              </a:rPr>
              <a:t>–Johnny Appleseed</a:t>
            </a:r>
            <a:endParaRPr lang="en-GB" altLang="zh-CN" dirty="0">
              <a:solidFill>
                <a:srgbClr val="41464D"/>
              </a:solidFill>
              <a:effectLst/>
              <a:latin typeface="Helvetica Neue" panose="02000503000000020004" pitchFamily="2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样式，不做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黑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4571"/>
            <a:ext cx="12192000" cy="2851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腾讯蓝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51" y="6531412"/>
            <a:ext cx="12220575" cy="28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A 网格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290945" y="2004358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11" y="6176894"/>
            <a:ext cx="1463030" cy="1986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B 方块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95" y="-26997"/>
            <a:ext cx="12281590" cy="691199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4489141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3032" y="660838"/>
            <a:ext cx="1463030" cy="1986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C 条形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光感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57" y="-18772"/>
            <a:ext cx="12271513" cy="689554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结束页 带纹理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箭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箭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标&#10;&#10;描述已自动生成"/>
          <p:cNvPicPr>
            <a:picLocks noChangeAspect="1"/>
          </p:cNvPicPr>
          <p:nvPr userDrawn="1"/>
        </p:nvPicPr>
        <p:blipFill rotWithShape="1">
          <a:blip r:embed="rId2"/>
          <a:srcRect t="23729" r="23729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A 网格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r="3879" b="3880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GB" altLang="zh-CN" sz="38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-GB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3C8128-B526-144E-8FFF-20C3F115ACC8}" type="datetimeFigureOut">
              <a:rPr kumimoji="1" lang="zh-CN" altLang="en-US" smtClean="0"/>
              <a:t>2024/8/20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9938CAC-E8DA-4E40-9E27-3DF6915C11A2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3C8128-B526-144E-8FFF-20C3F115ACC8}" type="datetimeFigureOut">
              <a:rPr kumimoji="1" lang="zh-CN" altLang="en-US" smtClean="0"/>
              <a:t>2024/8/20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9938CAC-E8DA-4E40-9E27-3DF6915C11A2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pn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9.png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0.pn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1.png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2.png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3.png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slideLayout" Target="../slideLayouts/slideLayout5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slideLayout" Target="../slideLayouts/slideLayout25.xml"/><Relationship Id="rId3" Type="http://schemas.openxmlformats.org/officeDocument/2006/relationships/tags" Target="../tags/tag29.xml"/><Relationship Id="rId21" Type="http://schemas.openxmlformats.org/officeDocument/2006/relationships/tags" Target="../tags/tag47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tags" Target="../tags/tag51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tags" Target="../tags/tag46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tags" Target="../tags/tag50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tags" Target="../tags/tag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slideLayout" Target="../slideLayouts/slideLayout57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10" Type="http://schemas.openxmlformats.org/officeDocument/2006/relationships/tags" Target="../tags/tag61.xml"/><Relationship Id="rId19" Type="http://schemas.openxmlformats.org/officeDocument/2006/relationships/image" Target="../media/image17.emf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image" Target="../media/image17.emf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slideLayout" Target="../slideLayouts/slideLayout57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tags" Target="../tags/tag101.xml"/><Relationship Id="rId3" Type="http://schemas.openxmlformats.org/officeDocument/2006/relationships/tags" Target="../tags/tag86.xml"/><Relationship Id="rId21" Type="http://schemas.openxmlformats.org/officeDocument/2006/relationships/image" Target="../media/image17.emf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20" Type="http://schemas.openxmlformats.org/officeDocument/2006/relationships/slideLayout" Target="../slideLayouts/slideLayout2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10" Type="http://schemas.openxmlformats.org/officeDocument/2006/relationships/tags" Target="../tags/tag93.xml"/><Relationship Id="rId19" Type="http://schemas.openxmlformats.org/officeDocument/2006/relationships/tags" Target="../tags/tag102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tags" Target="../tags/tag105.xml"/><Relationship Id="rId7" Type="http://schemas.openxmlformats.org/officeDocument/2006/relationships/image" Target="../media/image17.emf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notesSlide" Target="../notesSlides/notesSlide5.xml"/><Relationship Id="rId11" Type="http://schemas.openxmlformats.org/officeDocument/2006/relationships/chart" Target="../charts/chart8.xml"/><Relationship Id="rId5" Type="http://schemas.openxmlformats.org/officeDocument/2006/relationships/slideLayout" Target="../slideLayouts/slideLayout25.xml"/><Relationship Id="rId10" Type="http://schemas.openxmlformats.org/officeDocument/2006/relationships/chart" Target="../charts/chart7.xml"/><Relationship Id="rId4" Type="http://schemas.openxmlformats.org/officeDocument/2006/relationships/tags" Target="../tags/tag106.xml"/><Relationship Id="rId9" Type="http://schemas.openxmlformats.org/officeDocument/2006/relationships/chart" Target="../charts/char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tags" Target="../tags/tag109.xml"/><Relationship Id="rId7" Type="http://schemas.openxmlformats.org/officeDocument/2006/relationships/image" Target="../media/image17.emf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notesSlide" Target="../notesSlides/notesSlide6.xml"/><Relationship Id="rId11" Type="http://schemas.openxmlformats.org/officeDocument/2006/relationships/chart" Target="../charts/chart12.xml"/><Relationship Id="rId5" Type="http://schemas.openxmlformats.org/officeDocument/2006/relationships/slideLayout" Target="../slideLayouts/slideLayout25.xml"/><Relationship Id="rId10" Type="http://schemas.openxmlformats.org/officeDocument/2006/relationships/chart" Target="../charts/chart11.xml"/><Relationship Id="rId4" Type="http://schemas.openxmlformats.org/officeDocument/2006/relationships/tags" Target="../tags/tag110.xml"/><Relationship Id="rId9" Type="http://schemas.openxmlformats.org/officeDocument/2006/relationships/chart" Target="../charts/chart1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tags" Target="../tags/tag113.xml"/><Relationship Id="rId7" Type="http://schemas.openxmlformats.org/officeDocument/2006/relationships/chart" Target="../charts/chart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17.emf"/><Relationship Id="rId5" Type="http://schemas.openxmlformats.org/officeDocument/2006/relationships/slideLayout" Target="../slideLayouts/slideLayout25.xml"/><Relationship Id="rId10" Type="http://schemas.openxmlformats.org/officeDocument/2006/relationships/chart" Target="../charts/chart16.xml"/><Relationship Id="rId4" Type="http://schemas.openxmlformats.org/officeDocument/2006/relationships/tags" Target="../tags/tag114.xml"/><Relationship Id="rId9" Type="http://schemas.openxmlformats.org/officeDocument/2006/relationships/chart" Target="../charts/char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chart" Target="../charts/chart19.xml"/><Relationship Id="rId18" Type="http://schemas.openxmlformats.org/officeDocument/2006/relationships/chart" Target="../charts/chart24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chart" Target="../charts/chart18.xml"/><Relationship Id="rId17" Type="http://schemas.openxmlformats.org/officeDocument/2006/relationships/chart" Target="../charts/chart23.xml"/><Relationship Id="rId2" Type="http://schemas.openxmlformats.org/officeDocument/2006/relationships/tags" Target="../tags/tag116.xml"/><Relationship Id="rId16" Type="http://schemas.openxmlformats.org/officeDocument/2006/relationships/chart" Target="../charts/chart22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chart" Target="../charts/chart17.xml"/><Relationship Id="rId5" Type="http://schemas.openxmlformats.org/officeDocument/2006/relationships/tags" Target="../tags/tag119.xml"/><Relationship Id="rId15" Type="http://schemas.openxmlformats.org/officeDocument/2006/relationships/chart" Target="../charts/chart21.xml"/><Relationship Id="rId10" Type="http://schemas.openxmlformats.org/officeDocument/2006/relationships/image" Target="../media/image17.emf"/><Relationship Id="rId4" Type="http://schemas.openxmlformats.org/officeDocument/2006/relationships/tags" Target="../tags/tag118.xml"/><Relationship Id="rId9" Type="http://schemas.openxmlformats.org/officeDocument/2006/relationships/slideLayout" Target="../slideLayouts/slideLayout25.xml"/><Relationship Id="rId14" Type="http://schemas.openxmlformats.org/officeDocument/2006/relationships/chart" Target="../charts/chart20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7.xml"/><Relationship Id="rId3" Type="http://schemas.openxmlformats.org/officeDocument/2006/relationships/tags" Target="../tags/tag125.xml"/><Relationship Id="rId7" Type="http://schemas.openxmlformats.org/officeDocument/2006/relationships/chart" Target="../charts/chart26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chart" Target="../charts/chart25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126.xml"/><Relationship Id="rId9" Type="http://schemas.openxmlformats.org/officeDocument/2006/relationships/chart" Target="../charts/chart2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1.xml"/><Relationship Id="rId3" Type="http://schemas.openxmlformats.org/officeDocument/2006/relationships/tags" Target="../tags/tag129.xml"/><Relationship Id="rId7" Type="http://schemas.openxmlformats.org/officeDocument/2006/relationships/chart" Target="../charts/chart30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chart" Target="../charts/chart29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130.xml"/><Relationship Id="rId9" Type="http://schemas.openxmlformats.org/officeDocument/2006/relationships/chart" Target="../charts/char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17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hart" Target="../charts/chart33.xml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魔方超新星考核答辩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19125" y="2835910"/>
            <a:ext cx="10466705" cy="966470"/>
          </a:xfrm>
        </p:spPr>
        <p:txBody>
          <a:bodyPr/>
          <a:lstStyle/>
          <a:p>
            <a:r>
              <a:rPr lang="en-US" altLang="zh-CN" dirty="0"/>
              <a:t>	  			  —— MiniGameRouter</a:t>
            </a:r>
          </a:p>
          <a:p>
            <a:r>
              <a:rPr lang="en-US" altLang="zh-CN" dirty="0"/>
              <a:t>Shenyangtong</a:t>
            </a:r>
          </a:p>
        </p:txBody>
      </p:sp>
      <p:sp>
        <p:nvSpPr>
          <p:cNvPr id="7" name="矩形 6"/>
          <p:cNvSpPr/>
          <p:nvPr/>
        </p:nvSpPr>
        <p:spPr>
          <a:xfrm>
            <a:off x="714781" y="5573127"/>
            <a:ext cx="6302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2024/8/21</a:t>
            </a:r>
          </a:p>
          <a:p>
            <a:pPr algn="l"/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项目地址：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https://git.woa.com/shenytong/MoreFunProJect/tree/master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2027548" y="682139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B(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随机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)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2" name="B">
            <a:hlinkClick r:id="" action="ppaction://media"/>
            <a:extLst>
              <a:ext uri="{FF2B5EF4-FFF2-40B4-BE49-F238E27FC236}">
                <a16:creationId xmlns:a16="http://schemas.microsoft.com/office/drawing/2014/main" id="{ED378951-E855-DC0E-97E2-B5B36A44A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7549" y="1093066"/>
            <a:ext cx="8226598" cy="50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9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1645081" y="754440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C(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平滑加权轮询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)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2" name="C">
            <a:hlinkClick r:id="" action="ppaction://media"/>
            <a:extLst>
              <a:ext uri="{FF2B5EF4-FFF2-40B4-BE49-F238E27FC236}">
                <a16:creationId xmlns:a16="http://schemas.microsoft.com/office/drawing/2014/main" id="{C0F57107-0182-3D81-EC83-BB6BA883B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7386" y="1214815"/>
            <a:ext cx="8379845" cy="51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2027548" y="682139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D(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最少连接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)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2" name="D">
            <a:hlinkClick r:id="" action="ppaction://media"/>
            <a:extLst>
              <a:ext uri="{FF2B5EF4-FFF2-40B4-BE49-F238E27FC236}">
                <a16:creationId xmlns:a16="http://schemas.microsoft.com/office/drawing/2014/main" id="{F16712E0-44A8-CADD-D39F-84F875526E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9010" y="1141679"/>
            <a:ext cx="8502499" cy="52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1576727" y="682139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E(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加权最少连接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)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2" name="E">
            <a:hlinkClick r:id="" action="ppaction://media"/>
            <a:extLst>
              <a:ext uri="{FF2B5EF4-FFF2-40B4-BE49-F238E27FC236}">
                <a16:creationId xmlns:a16="http://schemas.microsoft.com/office/drawing/2014/main" id="{7DDA42DE-B9C7-3BE8-88E2-C2305A55B3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251" y="1200352"/>
            <a:ext cx="8127910" cy="50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1870187" y="779958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F(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最快响应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)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2" name="F">
            <a:hlinkClick r:id="" action="ppaction://media"/>
            <a:extLst>
              <a:ext uri="{FF2B5EF4-FFF2-40B4-BE49-F238E27FC236}">
                <a16:creationId xmlns:a16="http://schemas.microsoft.com/office/drawing/2014/main" id="{21F7547C-FBC6-EACC-E8EB-C666DE1D0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9459" y="1214472"/>
            <a:ext cx="8169978" cy="50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2027548" y="682139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动态键值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2" name="动态键值">
            <a:hlinkClick r:id="" action="ppaction://media"/>
            <a:extLst>
              <a:ext uri="{FF2B5EF4-FFF2-40B4-BE49-F238E27FC236}">
                <a16:creationId xmlns:a16="http://schemas.microsoft.com/office/drawing/2014/main" id="{16FCB362-6AD2-63E0-86BB-1F0D68044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2107" y="1166183"/>
            <a:ext cx="8561811" cy="52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3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题目分析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10467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9117" y="69747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题目分析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4615" y="1371559"/>
            <a:ext cx="10940836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fontAlgn="auto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做一个微服务框架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44C35FD-35A8-021D-2B59-B41AF991B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29" y="1906145"/>
            <a:ext cx="6345511" cy="2068486"/>
          </a:xfrm>
          <a:prstGeom prst="rect">
            <a:avLst/>
          </a:prstGeom>
        </p:spPr>
      </p:pic>
      <p:pic>
        <p:nvPicPr>
          <p:cNvPr id="5" name="图片 4" descr="图形用户界面&#10;&#10;中度可信度描述已自动生成">
            <a:extLst>
              <a:ext uri="{FF2B5EF4-FFF2-40B4-BE49-F238E27FC236}">
                <a16:creationId xmlns:a16="http://schemas.microsoft.com/office/drawing/2014/main" id="{FA9B47D8-3A67-FDB4-2F86-E1708C106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9" y="4049784"/>
            <a:ext cx="5440640" cy="2384525"/>
          </a:xfrm>
          <a:prstGeom prst="rect">
            <a:avLst/>
          </a:prstGeom>
        </p:spPr>
      </p:pic>
      <p:pic>
        <p:nvPicPr>
          <p:cNvPr id="7" name="图片 6" descr="表格&#10;&#10;低可信度描述已自动生成">
            <a:extLst>
              <a:ext uri="{FF2B5EF4-FFF2-40B4-BE49-F238E27FC236}">
                <a16:creationId xmlns:a16="http://schemas.microsoft.com/office/drawing/2014/main" id="{ED9C0D04-BE63-79D4-F0F9-2E18CA2BA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928" y="1835147"/>
            <a:ext cx="3988582" cy="46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9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9117" y="69747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完成的内容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4615" y="1371559"/>
            <a:ext cx="10940836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ü"/>
            </a:pP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SDK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实现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ü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消息格式和网络：采用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grpc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ü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服务注册和发现：服务注册、服务发现、保活功能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ü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常规路由策略：一致性哈希 、随机、基于权重、指定目标路由、最少连接、加权最少连接、最快响应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ü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动态键值路由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ü"/>
            </a:pP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RPC 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调用集成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ü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扩展性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ü"/>
            </a:pP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Sidecar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支持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319210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系统设计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13005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088" y="1458406"/>
            <a:ext cx="298498" cy="26039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125493" y="1427019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8664" y="742071"/>
            <a:ext cx="11275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00" b="1" i="0" dirty="0">
                <a:solidFill>
                  <a:srgbClr val="0152D8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目录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478993" y="1388546"/>
            <a:ext cx="150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自我介绍</a:t>
            </a:r>
            <a:endParaRPr kumimoji="1" lang="zh-CN" altLang="en-US" sz="2000" b="1" i="0" dirty="0">
              <a:solidFill>
                <a:srgbClr val="79797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088" y="2057614"/>
            <a:ext cx="298498" cy="26039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125493" y="2026227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78993" y="1987754"/>
            <a:ext cx="150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  <a:endParaRPr kumimoji="1" lang="zh-CN" altLang="en-US" sz="2000" b="1" i="0" dirty="0">
              <a:solidFill>
                <a:srgbClr val="79797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088" y="2625436"/>
            <a:ext cx="298498" cy="26039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125493" y="2594049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478993" y="2555576"/>
            <a:ext cx="2250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项目组实习心得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1875472" y="1387619"/>
            <a:ext cx="7505065" cy="3264535"/>
            <a:chOff x="150" y="1154"/>
            <a:chExt cx="11819" cy="5141"/>
          </a:xfrm>
        </p:grpSpPr>
        <p:sp>
          <p:nvSpPr>
            <p:cNvPr id="59" name="矩形 58"/>
            <p:cNvSpPr/>
            <p:nvPr/>
          </p:nvSpPr>
          <p:spPr>
            <a:xfrm>
              <a:off x="1820" y="3029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Sidecar1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1820" y="1154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Service1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4878" y="5264"/>
              <a:ext cx="2640" cy="1031"/>
            </a:xfrm>
            <a:prstGeom prst="rect">
              <a:avLst/>
            </a:prstGeom>
            <a:solidFill>
              <a:srgbClr val="00D4D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Service</a:t>
              </a:r>
              <a:b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</a:br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Registry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8024" y="3029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Sidecar2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8024" y="1154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Service2</a:t>
              </a:r>
            </a:p>
          </p:txBody>
        </p:sp>
        <p:cxnSp>
          <p:nvCxnSpPr>
            <p:cNvPr id="70" name="直接箭头连接符 69"/>
            <p:cNvCxnSpPr>
              <a:stCxn id="60" idx="2"/>
              <a:endCxn id="59" idx="0"/>
            </p:cNvCxnSpPr>
            <p:nvPr/>
          </p:nvCxnSpPr>
          <p:spPr>
            <a:xfrm>
              <a:off x="2953" y="1954"/>
              <a:ext cx="0" cy="1075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69" idx="2"/>
              <a:endCxn id="68" idx="0"/>
            </p:cNvCxnSpPr>
            <p:nvPr/>
          </p:nvCxnSpPr>
          <p:spPr>
            <a:xfrm>
              <a:off x="9157" y="1954"/>
              <a:ext cx="0" cy="1075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2" name="肘形连接符 71"/>
            <p:cNvCxnSpPr>
              <a:cxnSpLocks/>
              <a:stCxn id="59" idx="1"/>
            </p:cNvCxnSpPr>
            <p:nvPr/>
          </p:nvCxnSpPr>
          <p:spPr>
            <a:xfrm rot="10800000" flipH="1" flipV="1">
              <a:off x="1820" y="3429"/>
              <a:ext cx="3068" cy="2255"/>
            </a:xfrm>
            <a:prstGeom prst="bentConnector3">
              <a:avLst>
                <a:gd name="adj1" fmla="val -12223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3" name="肘形连接符 72"/>
            <p:cNvCxnSpPr>
              <a:cxnSpLocks/>
              <a:stCxn id="68" idx="3"/>
            </p:cNvCxnSpPr>
            <p:nvPr/>
          </p:nvCxnSpPr>
          <p:spPr>
            <a:xfrm flipH="1">
              <a:off x="7528" y="3429"/>
              <a:ext cx="2761" cy="2255"/>
            </a:xfrm>
            <a:prstGeom prst="bentConnector3">
              <a:avLst>
                <a:gd name="adj1" fmla="val -13582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1560" y="2226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①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服务注册</a:t>
              </a:r>
            </a:p>
          </p:txBody>
        </p:sp>
        <p:cxnSp>
          <p:nvCxnSpPr>
            <p:cNvPr id="78" name="肘形连接符 77"/>
            <p:cNvCxnSpPr>
              <a:cxnSpLocks/>
              <a:endCxn id="59" idx="2"/>
            </p:cNvCxnSpPr>
            <p:nvPr/>
          </p:nvCxnSpPr>
          <p:spPr>
            <a:xfrm rot="16200000" flipV="1">
              <a:off x="3864" y="2919"/>
              <a:ext cx="1434" cy="3255"/>
            </a:xfrm>
            <a:prstGeom prst="bentConnector3">
              <a:avLst>
                <a:gd name="adj1" fmla="val 50035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9" name="肘形连接符 78"/>
            <p:cNvCxnSpPr>
              <a:cxnSpLocks/>
              <a:endCxn id="68" idx="2"/>
            </p:cNvCxnSpPr>
            <p:nvPr/>
          </p:nvCxnSpPr>
          <p:spPr>
            <a:xfrm rot="16200000">
              <a:off x="6966" y="3072"/>
              <a:ext cx="1434" cy="2949"/>
            </a:xfrm>
            <a:prstGeom prst="bentConnector3">
              <a:avLst>
                <a:gd name="adj1" fmla="val 50035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0" name="肘形连接符 79"/>
            <p:cNvCxnSpPr>
              <a:stCxn id="59" idx="3"/>
              <a:endCxn id="60" idx="3"/>
            </p:cNvCxnSpPr>
            <p:nvPr/>
          </p:nvCxnSpPr>
          <p:spPr>
            <a:xfrm flipV="1">
              <a:off x="4085" y="1554"/>
              <a:ext cx="5" cy="1875"/>
            </a:xfrm>
            <a:prstGeom prst="bentConnector3">
              <a:avLst>
                <a:gd name="adj1" fmla="val 750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肘形连接符 80"/>
            <p:cNvCxnSpPr>
              <a:stCxn id="68" idx="1"/>
              <a:endCxn id="69" idx="1"/>
            </p:cNvCxnSpPr>
            <p:nvPr/>
          </p:nvCxnSpPr>
          <p:spPr>
            <a:xfrm rot="10800000" flipH="1">
              <a:off x="8024" y="1553"/>
              <a:ext cx="5" cy="1875"/>
            </a:xfrm>
            <a:prstGeom prst="bentConnector3">
              <a:avLst>
                <a:gd name="adj1" fmla="val -750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150" y="4581"/>
              <a:ext cx="2257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②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服务注册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8749" y="2178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①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服务注册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9439" y="4581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②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服务注册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4888" y="3883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③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注册成功返回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3618" y="2182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④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注册成功返回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6253" y="2151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④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注册成功返回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A04F003-20BD-CAB3-E9BA-E5C0FF2656C4}"/>
              </a:ext>
            </a:extLst>
          </p:cNvPr>
          <p:cNvSpPr txBox="1"/>
          <p:nvPr/>
        </p:nvSpPr>
        <p:spPr>
          <a:xfrm>
            <a:off x="229117" y="69747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第一版的服务注册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9117" y="69747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这样不符合大规模上线的要求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5D813F-A5E4-2DA0-AC00-259544ED8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17" y="2336787"/>
            <a:ext cx="11037455" cy="10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91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1919797" y="986790"/>
            <a:ext cx="7505065" cy="4730115"/>
            <a:chOff x="150" y="1154"/>
            <a:chExt cx="11819" cy="7449"/>
          </a:xfrm>
        </p:grpSpPr>
        <p:sp>
          <p:nvSpPr>
            <p:cNvPr id="59" name="矩形 58"/>
            <p:cNvSpPr/>
            <p:nvPr/>
          </p:nvSpPr>
          <p:spPr>
            <a:xfrm>
              <a:off x="1820" y="3029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Sidecar1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1820" y="1154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Service1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4889" y="7572"/>
              <a:ext cx="2640" cy="1031"/>
            </a:xfrm>
            <a:prstGeom prst="rect">
              <a:avLst/>
            </a:prstGeom>
            <a:solidFill>
              <a:srgbClr val="00D4D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Service</a:t>
              </a:r>
              <a:b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</a:b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Registry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4888" y="5263"/>
              <a:ext cx="2640" cy="84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NameServer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8024" y="3029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Sidecar2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8024" y="1154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Service2</a:t>
              </a:r>
            </a:p>
          </p:txBody>
        </p:sp>
        <p:cxnSp>
          <p:nvCxnSpPr>
            <p:cNvPr id="70" name="直接箭头连接符 69"/>
            <p:cNvCxnSpPr>
              <a:stCxn id="60" idx="2"/>
              <a:endCxn id="59" idx="0"/>
            </p:cNvCxnSpPr>
            <p:nvPr/>
          </p:nvCxnSpPr>
          <p:spPr>
            <a:xfrm>
              <a:off x="2953" y="1954"/>
              <a:ext cx="0" cy="1075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69" idx="2"/>
              <a:endCxn id="68" idx="0"/>
            </p:cNvCxnSpPr>
            <p:nvPr/>
          </p:nvCxnSpPr>
          <p:spPr>
            <a:xfrm>
              <a:off x="9157" y="1954"/>
              <a:ext cx="0" cy="1075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2" name="肘形连接符 71"/>
            <p:cNvCxnSpPr>
              <a:stCxn id="59" idx="1"/>
              <a:endCxn id="66" idx="1"/>
            </p:cNvCxnSpPr>
            <p:nvPr/>
          </p:nvCxnSpPr>
          <p:spPr>
            <a:xfrm rot="10800000" flipH="1" flipV="1">
              <a:off x="1820" y="3429"/>
              <a:ext cx="3068" cy="2255"/>
            </a:xfrm>
            <a:prstGeom prst="bentConnector3">
              <a:avLst>
                <a:gd name="adj1" fmla="val -12223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3" name="肘形连接符 72"/>
            <p:cNvCxnSpPr>
              <a:stCxn id="68" idx="3"/>
              <a:endCxn id="66" idx="3"/>
            </p:cNvCxnSpPr>
            <p:nvPr/>
          </p:nvCxnSpPr>
          <p:spPr>
            <a:xfrm flipH="1">
              <a:off x="7528" y="3429"/>
              <a:ext cx="2761" cy="2255"/>
            </a:xfrm>
            <a:prstGeom prst="bentConnector3">
              <a:avLst>
                <a:gd name="adj1" fmla="val -13582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66" idx="2"/>
              <a:endCxn id="63" idx="0"/>
            </p:cNvCxnSpPr>
            <p:nvPr/>
          </p:nvCxnSpPr>
          <p:spPr>
            <a:xfrm>
              <a:off x="6208" y="6104"/>
              <a:ext cx="1" cy="1468"/>
            </a:xfrm>
            <a:prstGeom prst="straightConnector1">
              <a:avLst/>
            </a:prstGeom>
            <a:ln w="0">
              <a:solidFill>
                <a:schemeClr val="tx1">
                  <a:lumMod val="65000"/>
                  <a:lumOff val="35000"/>
                </a:schemeClr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1560" y="2226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①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服务注册</a:t>
              </a:r>
            </a:p>
          </p:txBody>
        </p:sp>
        <p:cxnSp>
          <p:nvCxnSpPr>
            <p:cNvPr id="78" name="肘形连接符 77"/>
            <p:cNvCxnSpPr>
              <a:stCxn id="66" idx="0"/>
              <a:endCxn id="59" idx="2"/>
            </p:cNvCxnSpPr>
            <p:nvPr/>
          </p:nvCxnSpPr>
          <p:spPr>
            <a:xfrm rot="16200000" flipV="1">
              <a:off x="3864" y="2919"/>
              <a:ext cx="1434" cy="3255"/>
            </a:xfrm>
            <a:prstGeom prst="bentConnector3">
              <a:avLst>
                <a:gd name="adj1" fmla="val 50035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9" name="肘形连接符 78"/>
            <p:cNvCxnSpPr>
              <a:stCxn id="66" idx="0"/>
              <a:endCxn id="68" idx="2"/>
            </p:cNvCxnSpPr>
            <p:nvPr/>
          </p:nvCxnSpPr>
          <p:spPr>
            <a:xfrm rot="16200000">
              <a:off x="6966" y="3072"/>
              <a:ext cx="1434" cy="2949"/>
            </a:xfrm>
            <a:prstGeom prst="bentConnector3">
              <a:avLst>
                <a:gd name="adj1" fmla="val 50035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0" name="肘形连接符 79"/>
            <p:cNvCxnSpPr>
              <a:stCxn id="59" idx="3"/>
              <a:endCxn id="60" idx="3"/>
            </p:cNvCxnSpPr>
            <p:nvPr/>
          </p:nvCxnSpPr>
          <p:spPr>
            <a:xfrm flipV="1">
              <a:off x="4085" y="1554"/>
              <a:ext cx="5" cy="1875"/>
            </a:xfrm>
            <a:prstGeom prst="bentConnector3">
              <a:avLst>
                <a:gd name="adj1" fmla="val 750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肘形连接符 80"/>
            <p:cNvCxnSpPr>
              <a:stCxn id="68" idx="1"/>
              <a:endCxn id="69" idx="1"/>
            </p:cNvCxnSpPr>
            <p:nvPr/>
          </p:nvCxnSpPr>
          <p:spPr>
            <a:xfrm rot="10800000" flipH="1">
              <a:off x="8024" y="1553"/>
              <a:ext cx="5" cy="1875"/>
            </a:xfrm>
            <a:prstGeom prst="bentConnector3">
              <a:avLst>
                <a:gd name="adj1" fmla="val -750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150" y="4581"/>
              <a:ext cx="2257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②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服务注册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8749" y="2178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①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服务注册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9439" y="4581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②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服务注册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4661" y="6642"/>
              <a:ext cx="2847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③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批量服务注册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④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注册成功返回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4888" y="3883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⑤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注册成功返回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3618" y="2182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⑥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注册成功返回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6253" y="2151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⑥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注册成功返回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2D01594-6683-B2C5-9D72-3012B278FD3A}"/>
              </a:ext>
            </a:extLst>
          </p:cNvPr>
          <p:cNvSpPr txBox="1"/>
          <p:nvPr/>
        </p:nvSpPr>
        <p:spPr>
          <a:xfrm>
            <a:off x="229117" y="69747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第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二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版的服务注册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924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1971040" y="2596515"/>
            <a:ext cx="1438275" cy="740410"/>
          </a:xfrm>
          <a:prstGeom prst="rect">
            <a:avLst/>
          </a:prstGeom>
          <a:solidFill>
            <a:schemeClr val="accent4">
              <a:lumMod val="40000"/>
              <a:lumOff val="60000"/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Sidecar1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5002</a:t>
            </a:r>
          </a:p>
        </p:txBody>
      </p:sp>
      <p:sp>
        <p:nvSpPr>
          <p:cNvPr id="60" name="矩形 59"/>
          <p:cNvSpPr/>
          <p:nvPr/>
        </p:nvSpPr>
        <p:spPr>
          <a:xfrm>
            <a:off x="8900795" y="1463675"/>
            <a:ext cx="1438275" cy="901065"/>
          </a:xfrm>
          <a:prstGeom prst="rect">
            <a:avLst/>
          </a:prstGeom>
          <a:solidFill>
            <a:schemeClr val="accent4">
              <a:lumMod val="40000"/>
              <a:lumOff val="60000"/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Service1</a:t>
            </a:r>
          </a:p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5001</a:t>
            </a:r>
          </a:p>
        </p:txBody>
      </p:sp>
      <p:sp>
        <p:nvSpPr>
          <p:cNvPr id="63" name="矩形 62"/>
          <p:cNvSpPr/>
          <p:nvPr/>
        </p:nvSpPr>
        <p:spPr>
          <a:xfrm>
            <a:off x="9137015" y="4570095"/>
            <a:ext cx="1676400" cy="654685"/>
          </a:xfrm>
          <a:prstGeom prst="rect">
            <a:avLst/>
          </a:prstGeom>
          <a:solidFill>
            <a:srgbClr val="00D4D2">
              <a:alpha val="9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Service</a:t>
            </a:r>
            <a:b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</a:b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Registry</a:t>
            </a:r>
          </a:p>
        </p:txBody>
      </p:sp>
      <p:sp>
        <p:nvSpPr>
          <p:cNvPr id="66" name="矩形 65"/>
          <p:cNvSpPr/>
          <p:nvPr/>
        </p:nvSpPr>
        <p:spPr>
          <a:xfrm>
            <a:off x="5525770" y="4624070"/>
            <a:ext cx="1676400" cy="534035"/>
          </a:xfrm>
          <a:prstGeom prst="rect">
            <a:avLst/>
          </a:prstGeom>
          <a:solidFill>
            <a:schemeClr val="accent6">
              <a:lumMod val="40000"/>
              <a:lumOff val="60000"/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NameServer</a:t>
            </a:r>
          </a:p>
        </p:txBody>
      </p:sp>
      <p:cxnSp>
        <p:nvCxnSpPr>
          <p:cNvPr id="72" name="肘形连接符 71"/>
          <p:cNvCxnSpPr>
            <a:stCxn id="59" idx="1"/>
            <a:endCxn id="66" idx="1"/>
          </p:cNvCxnSpPr>
          <p:nvPr/>
        </p:nvCxnSpPr>
        <p:spPr>
          <a:xfrm rot="10800000" flipH="1" flipV="1">
            <a:off x="1971040" y="2966720"/>
            <a:ext cx="3554730" cy="1924685"/>
          </a:xfrm>
          <a:prstGeom prst="bentConnector3">
            <a:avLst>
              <a:gd name="adj1" fmla="val -6699"/>
            </a:avLst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6" idx="3"/>
            <a:endCxn id="63" idx="1"/>
          </p:cNvCxnSpPr>
          <p:nvPr/>
        </p:nvCxnSpPr>
        <p:spPr>
          <a:xfrm>
            <a:off x="7202170" y="4891405"/>
            <a:ext cx="1934845" cy="635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headEnd type="triangle" w="lg" len="med"/>
            <a:tailEnd type="non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2781300" y="1348740"/>
            <a:ext cx="6028055" cy="33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Calibri" panose="020F0502020204030204" charset="0"/>
                <a:sym typeface="+mn-ea"/>
              </a:rPr>
              <a:t>①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服务注册</a:t>
            </a: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(5001连接，5002监听，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service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与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sidecar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通过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gprc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连接，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5002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监听到了就去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NameServer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注册服务)</a:t>
            </a:r>
          </a:p>
        </p:txBody>
      </p:sp>
      <p:cxnSp>
        <p:nvCxnSpPr>
          <p:cNvPr id="78" name="肘形连接符 77"/>
          <p:cNvCxnSpPr>
            <a:stCxn id="66" idx="0"/>
            <a:endCxn id="59" idx="2"/>
          </p:cNvCxnSpPr>
          <p:nvPr/>
        </p:nvCxnSpPr>
        <p:spPr>
          <a:xfrm rot="16200000" flipV="1">
            <a:off x="3883660" y="2143760"/>
            <a:ext cx="1287145" cy="3673475"/>
          </a:xfrm>
          <a:prstGeom prst="bentConnector3">
            <a:avLst>
              <a:gd name="adj1" fmla="val 49975"/>
            </a:avLst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肘形连接符 79"/>
          <p:cNvCxnSpPr>
            <a:stCxn id="59" idx="3"/>
            <a:endCxn id="60" idx="3"/>
          </p:cNvCxnSpPr>
          <p:nvPr/>
        </p:nvCxnSpPr>
        <p:spPr>
          <a:xfrm flipV="1">
            <a:off x="3409315" y="1914525"/>
            <a:ext cx="6929755" cy="1052195"/>
          </a:xfrm>
          <a:prstGeom prst="bentConnector3">
            <a:avLst>
              <a:gd name="adj1" fmla="val 103436"/>
            </a:avLst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42545" y="4335780"/>
            <a:ext cx="3817620" cy="33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Calibri" panose="020F0502020204030204" charset="0"/>
                <a:sym typeface="+mn-ea"/>
              </a:rPr>
              <a:t>②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服务注册</a:t>
            </a: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5002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生产服务注册消息，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NameServer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进行消费，通过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kafka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消息队列通信）</a:t>
            </a:r>
          </a:p>
        </p:txBody>
      </p:sp>
      <p:sp>
        <p:nvSpPr>
          <p:cNvPr id="85" name="矩形 84"/>
          <p:cNvSpPr/>
          <p:nvPr/>
        </p:nvSpPr>
        <p:spPr>
          <a:xfrm>
            <a:off x="7265670" y="4411345"/>
            <a:ext cx="1807845" cy="33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④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注册成功返回</a:t>
            </a:r>
          </a:p>
        </p:txBody>
      </p:sp>
      <p:sp>
        <p:nvSpPr>
          <p:cNvPr id="86" name="矩形 85"/>
          <p:cNvSpPr/>
          <p:nvPr/>
        </p:nvSpPr>
        <p:spPr>
          <a:xfrm>
            <a:off x="3860165" y="3647440"/>
            <a:ext cx="1606550" cy="33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⑤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注册成功返回</a:t>
            </a:r>
          </a:p>
        </p:txBody>
      </p:sp>
      <p:sp>
        <p:nvSpPr>
          <p:cNvPr id="89" name="矩形 88"/>
          <p:cNvSpPr/>
          <p:nvPr/>
        </p:nvSpPr>
        <p:spPr>
          <a:xfrm>
            <a:off x="6425565" y="2596515"/>
            <a:ext cx="1606550" cy="33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⑥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注册成功返回</a:t>
            </a:r>
          </a:p>
        </p:txBody>
      </p:sp>
      <p:cxnSp>
        <p:nvCxnSpPr>
          <p:cNvPr id="3" name="肘形连接符 2"/>
          <p:cNvCxnSpPr>
            <a:stCxn id="60" idx="1"/>
            <a:endCxn id="59" idx="0"/>
          </p:cNvCxnSpPr>
          <p:nvPr/>
        </p:nvCxnSpPr>
        <p:spPr>
          <a:xfrm rot="10800000" flipV="1">
            <a:off x="2690495" y="1914525"/>
            <a:ext cx="6210300" cy="681990"/>
          </a:xfrm>
          <a:prstGeom prst="bentConnector2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肘形连接符 3"/>
          <p:cNvCxnSpPr>
            <a:stCxn id="66" idx="2"/>
            <a:endCxn id="63" idx="2"/>
          </p:cNvCxnSpPr>
          <p:nvPr/>
        </p:nvCxnSpPr>
        <p:spPr>
          <a:xfrm rot="5400000" flipV="1">
            <a:off x="8136255" y="3385820"/>
            <a:ext cx="66675" cy="3611245"/>
          </a:xfrm>
          <a:prstGeom prst="bentConnector3">
            <a:avLst>
              <a:gd name="adj1" fmla="val 457143"/>
            </a:avLst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996815" y="5485130"/>
            <a:ext cx="606425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latin typeface="Calibri" panose="020F0502020204030204" charset="0"/>
                <a:sym typeface="+mn-ea"/>
              </a:rPr>
              <a:t>③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sym typeface="+mn-ea"/>
              </a:rPr>
              <a:t>批量服务注册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1703483" y="1268967"/>
            <a:ext cx="8391525" cy="3884930"/>
            <a:chOff x="526" y="1918"/>
            <a:chExt cx="13215" cy="6118"/>
          </a:xfrm>
        </p:grpSpPr>
        <p:sp>
          <p:nvSpPr>
            <p:cNvPr id="2" name="矩形 1"/>
            <p:cNvSpPr/>
            <p:nvPr>
              <p:custDataLst>
                <p:tags r:id="rId1"/>
              </p:custDataLst>
            </p:nvPr>
          </p:nvSpPr>
          <p:spPr>
            <a:xfrm>
              <a:off x="3072" y="1918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Service1</a:t>
              </a:r>
            </a:p>
          </p:txBody>
        </p:sp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6023" y="7005"/>
              <a:ext cx="2640" cy="1031"/>
            </a:xfrm>
            <a:prstGeom prst="rect">
              <a:avLst/>
            </a:prstGeom>
            <a:solidFill>
              <a:srgbClr val="00D4D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Service</a:t>
              </a:r>
              <a:b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</a:b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Registry</a:t>
              </a:r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9371" y="1918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Service2</a:t>
              </a:r>
            </a:p>
          </p:txBody>
        </p:sp>
        <p:cxnSp>
          <p:nvCxnSpPr>
            <p:cNvPr id="5" name="直接箭头连接符 4"/>
            <p:cNvCxnSpPr>
              <a:stCxn id="2" idx="2"/>
              <a:endCxn id="13" idx="0"/>
            </p:cNvCxnSpPr>
            <p:nvPr>
              <p:custDataLst>
                <p:tags r:id="rId4"/>
              </p:custDataLst>
            </p:nvPr>
          </p:nvCxnSpPr>
          <p:spPr>
            <a:xfrm>
              <a:off x="4205" y="2718"/>
              <a:ext cx="0" cy="1127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>
              <p:custDataLst>
                <p:tags r:id="rId5"/>
              </p:custDataLst>
            </p:nvPr>
          </p:nvSpPr>
          <p:spPr>
            <a:xfrm>
              <a:off x="2797" y="2960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①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</p:txBody>
        </p:sp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526" y="4791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③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路由选择</a:t>
              </a:r>
            </a:p>
          </p:txBody>
        </p:sp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>
              <a:off x="9106" y="2912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⑥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提供服务</a:t>
              </a:r>
            </a:p>
          </p:txBody>
        </p:sp>
        <p:cxnSp>
          <p:nvCxnSpPr>
            <p:cNvPr id="9" name="直接箭头连接符 8"/>
            <p:cNvCxnSpPr>
              <a:stCxn id="13" idx="3"/>
              <a:endCxn id="15" idx="1"/>
            </p:cNvCxnSpPr>
            <p:nvPr>
              <p:custDataLst>
                <p:tags r:id="rId8"/>
              </p:custDataLst>
            </p:nvPr>
          </p:nvCxnSpPr>
          <p:spPr>
            <a:xfrm>
              <a:off x="5337" y="4245"/>
              <a:ext cx="4028" cy="12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>
              <p:custDataLst>
                <p:tags r:id="rId9"/>
              </p:custDataLst>
            </p:nvPr>
          </p:nvSpPr>
          <p:spPr>
            <a:xfrm>
              <a:off x="5615" y="3663"/>
              <a:ext cx="2530" cy="530"/>
            </a:xfrm>
            <a:prstGeom prst="rect">
              <a:avLst/>
            </a:prstGeom>
            <a:ln w="3175">
              <a:noFill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④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</p:txBody>
        </p:sp>
        <p:cxnSp>
          <p:nvCxnSpPr>
            <p:cNvPr id="11" name="肘形连接符 10"/>
            <p:cNvCxnSpPr>
              <a:stCxn id="15" idx="3"/>
              <a:endCxn id="4" idx="3"/>
            </p:cNvCxnSpPr>
            <p:nvPr>
              <p:custDataLst>
                <p:tags r:id="rId10"/>
              </p:custDataLst>
            </p:nvPr>
          </p:nvCxnSpPr>
          <p:spPr>
            <a:xfrm flipV="1">
              <a:off x="11630" y="2318"/>
              <a:ext cx="6" cy="1939"/>
            </a:xfrm>
            <a:prstGeom prst="bentConnector3">
              <a:avLst>
                <a:gd name="adj1" fmla="val 11233333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>
              <p:custDataLst>
                <p:tags r:id="rId11"/>
              </p:custDataLst>
            </p:nvPr>
          </p:nvSpPr>
          <p:spPr>
            <a:xfrm>
              <a:off x="11211" y="2915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⑤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</p:txBody>
        </p:sp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>
            <a:xfrm>
              <a:off x="3072" y="3845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Sidecar1</a:t>
              </a:r>
            </a:p>
          </p:txBody>
        </p:sp>
        <p:sp>
          <p:nvSpPr>
            <p:cNvPr id="14" name="矩形 13"/>
            <p:cNvSpPr/>
            <p:nvPr>
              <p:custDataLst>
                <p:tags r:id="rId13"/>
              </p:custDataLst>
            </p:nvPr>
          </p:nvSpPr>
          <p:spPr>
            <a:xfrm>
              <a:off x="3449" y="5441"/>
              <a:ext cx="1522" cy="782"/>
            </a:xfrm>
            <a:prstGeom prst="rect">
              <a:avLst/>
            </a:prstGeom>
            <a:solidFill>
              <a:schemeClr val="bg2">
                <a:lumMod val="75000"/>
                <a:alpha val="99000"/>
              </a:schemeClr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Cache</a:t>
              </a:r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9365" y="3857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Sidecar2</a:t>
              </a:r>
            </a:p>
          </p:txBody>
        </p:sp>
        <p:sp>
          <p:nvSpPr>
            <p:cNvPr id="16" name="矩形 15"/>
            <p:cNvSpPr/>
            <p:nvPr>
              <p:custDataLst>
                <p:tags r:id="rId15"/>
              </p:custDataLst>
            </p:nvPr>
          </p:nvSpPr>
          <p:spPr>
            <a:xfrm>
              <a:off x="9741" y="5447"/>
              <a:ext cx="1522" cy="782"/>
            </a:xfrm>
            <a:prstGeom prst="rect">
              <a:avLst/>
            </a:prstGeom>
            <a:solidFill>
              <a:schemeClr val="bg2">
                <a:lumMod val="75000"/>
                <a:alpha val="99000"/>
              </a:schemeClr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Cache</a:t>
              </a:r>
            </a:p>
          </p:txBody>
        </p:sp>
        <p:cxnSp>
          <p:nvCxnSpPr>
            <p:cNvPr id="18" name="直接箭头连接符 17"/>
            <p:cNvCxnSpPr>
              <a:stCxn id="4" idx="2"/>
              <a:endCxn id="15" idx="0"/>
            </p:cNvCxnSpPr>
            <p:nvPr>
              <p:custDataLst>
                <p:tags r:id="rId16"/>
              </p:custDataLst>
            </p:nvPr>
          </p:nvCxnSpPr>
          <p:spPr>
            <a:xfrm flipH="1">
              <a:off x="10498" y="2718"/>
              <a:ext cx="6" cy="1139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肘形连接符 27"/>
            <p:cNvCxnSpPr>
              <a:stCxn id="14" idx="2"/>
              <a:endCxn id="3" idx="1"/>
            </p:cNvCxnSpPr>
            <p:nvPr>
              <p:custDataLst>
                <p:tags r:id="rId17"/>
              </p:custDataLst>
            </p:nvPr>
          </p:nvCxnSpPr>
          <p:spPr>
            <a:xfrm rot="5400000" flipV="1">
              <a:off x="4468" y="5966"/>
              <a:ext cx="1298" cy="1813"/>
            </a:xfrm>
            <a:prstGeom prst="bentConnector2">
              <a:avLst/>
            </a:prstGeom>
            <a:ln w="19050" cmpd="sng">
              <a:solidFill>
                <a:schemeClr val="accent1">
                  <a:shade val="50000"/>
                </a:schemeClr>
              </a:solidFill>
              <a:prstDash val="sysDash"/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肘形连接符 28"/>
            <p:cNvCxnSpPr>
              <a:stCxn id="3" idx="3"/>
              <a:endCxn id="16" idx="2"/>
            </p:cNvCxnSpPr>
            <p:nvPr>
              <p:custDataLst>
                <p:tags r:id="rId18"/>
              </p:custDataLst>
            </p:nvPr>
          </p:nvCxnSpPr>
          <p:spPr>
            <a:xfrm flipV="1">
              <a:off x="8663" y="6229"/>
              <a:ext cx="1839" cy="1292"/>
            </a:xfrm>
            <a:prstGeom prst="bentConnector2">
              <a:avLst/>
            </a:prstGeom>
            <a:ln w="19050" cmpd="sng">
              <a:solidFill>
                <a:schemeClr val="accent1">
                  <a:shade val="50000"/>
                </a:schemeClr>
              </a:solidFill>
              <a:prstDash val="sysDash"/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13" idx="2"/>
              <a:endCxn id="14" idx="0"/>
            </p:cNvCxnSpPr>
            <p:nvPr>
              <p:custDataLst>
                <p:tags r:id="rId19"/>
              </p:custDataLst>
            </p:nvPr>
          </p:nvCxnSpPr>
          <p:spPr>
            <a:xfrm>
              <a:off x="4205" y="4645"/>
              <a:ext cx="5" cy="796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14" idx="1"/>
              <a:endCxn id="13" idx="1"/>
            </p:cNvCxnSpPr>
            <p:nvPr>
              <p:custDataLst>
                <p:tags r:id="rId20"/>
              </p:custDataLst>
            </p:nvPr>
          </p:nvCxnSpPr>
          <p:spPr>
            <a:xfrm rot="10800000">
              <a:off x="3071" y="4244"/>
              <a:ext cx="377" cy="1587"/>
            </a:xfrm>
            <a:prstGeom prst="bentConnector3">
              <a:avLst>
                <a:gd name="adj1" fmla="val 312732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>
              <p:custDataLst>
                <p:tags r:id="rId21"/>
              </p:custDataLst>
            </p:nvPr>
          </p:nvSpPr>
          <p:spPr>
            <a:xfrm>
              <a:off x="2796" y="4769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②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</p:txBody>
        </p:sp>
        <p:sp>
          <p:nvSpPr>
            <p:cNvPr id="35" name="矩形 34"/>
            <p:cNvSpPr/>
            <p:nvPr>
              <p:custDataLst>
                <p:tags r:id="rId22"/>
              </p:custDataLst>
            </p:nvPr>
          </p:nvSpPr>
          <p:spPr>
            <a:xfrm>
              <a:off x="2900" y="6596"/>
              <a:ext cx="2530" cy="530"/>
            </a:xfrm>
            <a:prstGeom prst="rect">
              <a:avLst/>
            </a:prstGeom>
            <a:ln w="3175">
              <a:noFill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实施服务监听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更新本地注册表</a:t>
              </a:r>
            </a:p>
          </p:txBody>
        </p:sp>
        <p:sp>
          <p:nvSpPr>
            <p:cNvPr id="36" name="矩形 35"/>
            <p:cNvSpPr/>
            <p:nvPr>
              <p:custDataLst>
                <p:tags r:id="rId23"/>
              </p:custDataLst>
            </p:nvPr>
          </p:nvSpPr>
          <p:spPr>
            <a:xfrm>
              <a:off x="9222" y="6596"/>
              <a:ext cx="2530" cy="530"/>
            </a:xfrm>
            <a:prstGeom prst="rect">
              <a:avLst/>
            </a:prstGeom>
            <a:ln w="3175">
              <a:noFill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实施服务监听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更新本地注册表</a:t>
              </a:r>
            </a:p>
          </p:txBody>
        </p:sp>
        <p:sp>
          <p:nvSpPr>
            <p:cNvPr id="38" name="矩形 37"/>
            <p:cNvSpPr/>
            <p:nvPr>
              <p:custDataLst>
                <p:tags r:id="rId24"/>
              </p:custDataLst>
            </p:nvPr>
          </p:nvSpPr>
          <p:spPr>
            <a:xfrm>
              <a:off x="2835" y="3644"/>
              <a:ext cx="2715" cy="278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>
              <p:custDataLst>
                <p:tags r:id="rId25"/>
              </p:custDataLst>
            </p:nvPr>
          </p:nvSpPr>
          <p:spPr>
            <a:xfrm>
              <a:off x="9102" y="3658"/>
              <a:ext cx="2715" cy="278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0B33A6FE-0BD1-D3D9-1B17-BB7B877F82A0}"/>
              </a:ext>
            </a:extLst>
          </p:cNvPr>
          <p:cNvSpPr txBox="1"/>
          <p:nvPr/>
        </p:nvSpPr>
        <p:spPr>
          <a:xfrm>
            <a:off x="229117" y="69747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服务发现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71120" y="358775"/>
            <a:ext cx="12333605" cy="5793740"/>
            <a:chOff x="-223" y="358"/>
            <a:chExt cx="19423" cy="9124"/>
          </a:xfrm>
        </p:grpSpPr>
        <p:sp>
          <p:nvSpPr>
            <p:cNvPr id="2" name="矩形 1"/>
            <p:cNvSpPr/>
            <p:nvPr>
              <p:custDataLst>
                <p:tags r:id="rId1"/>
              </p:custDataLst>
            </p:nvPr>
          </p:nvSpPr>
          <p:spPr>
            <a:xfrm>
              <a:off x="3072" y="358"/>
              <a:ext cx="2265" cy="118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Service1</a:t>
              </a:r>
            </a:p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5001</a:t>
              </a:r>
            </a:p>
          </p:txBody>
        </p:sp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7740" y="8452"/>
              <a:ext cx="2640" cy="1031"/>
            </a:xfrm>
            <a:prstGeom prst="rect">
              <a:avLst/>
            </a:prstGeom>
            <a:solidFill>
              <a:srgbClr val="00D4D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Service</a:t>
              </a:r>
              <a:b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</a:b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Registry</a:t>
              </a:r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12528" y="358"/>
              <a:ext cx="2265" cy="118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Service2</a:t>
              </a:r>
            </a:p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5007</a:t>
              </a:r>
            </a:p>
          </p:txBody>
        </p:sp>
        <p:cxnSp>
          <p:nvCxnSpPr>
            <p:cNvPr id="5" name="直接箭头连接符 4"/>
            <p:cNvCxnSpPr>
              <a:stCxn id="2" idx="2"/>
              <a:endCxn id="13" idx="0"/>
            </p:cNvCxnSpPr>
            <p:nvPr>
              <p:custDataLst>
                <p:tags r:id="rId4"/>
              </p:custDataLst>
            </p:nvPr>
          </p:nvCxnSpPr>
          <p:spPr>
            <a:xfrm>
              <a:off x="4205" y="1542"/>
              <a:ext cx="0" cy="2468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>
              <p:custDataLst>
                <p:tags r:id="rId5"/>
              </p:custDataLst>
            </p:nvPr>
          </p:nvSpPr>
          <p:spPr>
            <a:xfrm>
              <a:off x="-223" y="2149"/>
              <a:ext cx="8620" cy="12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①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(5001连接，5002监听，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与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sidecar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通过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gprc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连接，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5002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监听到了就在本地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cacahe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中进行路由选择)</a:t>
              </a:r>
              <a:endPara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pPr algn="ctr"/>
              <a:endPara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526" y="4791"/>
              <a:ext cx="2530" cy="13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③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服务发现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（返回目标路由</a:t>
              </a: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5008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）</a:t>
              </a:r>
            </a:p>
          </p:txBody>
        </p:sp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>
              <a:off x="8192" y="1730"/>
              <a:ext cx="5463" cy="1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⑥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提供服务</a:t>
              </a: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（响应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5008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的请求，调用服务方法）</a:t>
              </a:r>
            </a:p>
          </p:txBody>
        </p:sp>
        <p:cxnSp>
          <p:nvCxnSpPr>
            <p:cNvPr id="9" name="直接箭头连接符 8"/>
            <p:cNvCxnSpPr>
              <a:stCxn id="13" idx="3"/>
              <a:endCxn id="15" idx="1"/>
            </p:cNvCxnSpPr>
            <p:nvPr>
              <p:custDataLst>
                <p:tags r:id="rId8"/>
              </p:custDataLst>
            </p:nvPr>
          </p:nvCxnSpPr>
          <p:spPr>
            <a:xfrm>
              <a:off x="5337" y="4562"/>
              <a:ext cx="7185" cy="12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>
              <p:custDataLst>
                <p:tags r:id="rId9"/>
              </p:custDataLst>
            </p:nvPr>
          </p:nvSpPr>
          <p:spPr>
            <a:xfrm>
              <a:off x="5337" y="3719"/>
              <a:ext cx="6891" cy="1072"/>
            </a:xfrm>
            <a:prstGeom prst="rect">
              <a:avLst/>
            </a:prstGeom>
            <a:ln w="3175">
              <a:noFill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④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（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5002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连接，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5008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监听，两者通过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gprc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通信）</a:t>
              </a:r>
            </a:p>
          </p:txBody>
        </p:sp>
        <p:cxnSp>
          <p:nvCxnSpPr>
            <p:cNvPr id="11" name="肘形连接符 10"/>
            <p:cNvCxnSpPr>
              <a:stCxn id="15" idx="3"/>
              <a:endCxn id="4" idx="3"/>
            </p:cNvCxnSpPr>
            <p:nvPr>
              <p:custDataLst>
                <p:tags r:id="rId10"/>
              </p:custDataLst>
            </p:nvPr>
          </p:nvCxnSpPr>
          <p:spPr>
            <a:xfrm flipV="1">
              <a:off x="14787" y="950"/>
              <a:ext cx="6" cy="3624"/>
            </a:xfrm>
            <a:prstGeom prst="bentConnector3">
              <a:avLst>
                <a:gd name="adj1" fmla="val 63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>
              <p:custDataLst>
                <p:tags r:id="rId11"/>
              </p:custDataLst>
            </p:nvPr>
          </p:nvSpPr>
          <p:spPr>
            <a:xfrm>
              <a:off x="13660" y="1963"/>
              <a:ext cx="5541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⑤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（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5008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连接，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5007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监听，通过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gprc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通信，请求调用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5007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的服务）</a:t>
              </a:r>
            </a:p>
          </p:txBody>
        </p:sp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>
            <a:xfrm>
              <a:off x="3072" y="4010"/>
              <a:ext cx="2265" cy="1103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Sidecar1</a:t>
              </a:r>
            </a:p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5002</a:t>
              </a:r>
            </a:p>
          </p:txBody>
        </p:sp>
        <p:sp>
          <p:nvSpPr>
            <p:cNvPr id="14" name="矩形 13"/>
            <p:cNvSpPr/>
            <p:nvPr>
              <p:custDataLst>
                <p:tags r:id="rId13"/>
              </p:custDataLst>
            </p:nvPr>
          </p:nvSpPr>
          <p:spPr>
            <a:xfrm>
              <a:off x="3449" y="6881"/>
              <a:ext cx="1522" cy="782"/>
            </a:xfrm>
            <a:prstGeom prst="rect">
              <a:avLst/>
            </a:prstGeom>
            <a:solidFill>
              <a:schemeClr val="bg2">
                <a:lumMod val="75000"/>
                <a:alpha val="99000"/>
              </a:schemeClr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Cache</a:t>
              </a:r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12522" y="4022"/>
              <a:ext cx="2265" cy="1103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Sidecar2</a:t>
              </a:r>
            </a:p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5008</a:t>
              </a:r>
            </a:p>
          </p:txBody>
        </p:sp>
        <p:sp>
          <p:nvSpPr>
            <p:cNvPr id="16" name="矩形 15"/>
            <p:cNvSpPr/>
            <p:nvPr>
              <p:custDataLst>
                <p:tags r:id="rId15"/>
              </p:custDataLst>
            </p:nvPr>
          </p:nvSpPr>
          <p:spPr>
            <a:xfrm>
              <a:off x="12898" y="6887"/>
              <a:ext cx="1522" cy="782"/>
            </a:xfrm>
            <a:prstGeom prst="rect">
              <a:avLst/>
            </a:prstGeom>
            <a:solidFill>
              <a:schemeClr val="bg2">
                <a:lumMod val="75000"/>
                <a:alpha val="99000"/>
              </a:schemeClr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Cache</a:t>
              </a:r>
            </a:p>
          </p:txBody>
        </p:sp>
        <p:cxnSp>
          <p:nvCxnSpPr>
            <p:cNvPr id="18" name="直接箭头连接符 17"/>
            <p:cNvCxnSpPr>
              <a:stCxn id="4" idx="2"/>
              <a:endCxn id="15" idx="0"/>
            </p:cNvCxnSpPr>
            <p:nvPr>
              <p:custDataLst>
                <p:tags r:id="rId16"/>
              </p:custDataLst>
            </p:nvPr>
          </p:nvCxnSpPr>
          <p:spPr>
            <a:xfrm flipH="1">
              <a:off x="13655" y="1542"/>
              <a:ext cx="6" cy="2480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肘形连接符 27"/>
            <p:cNvCxnSpPr>
              <a:stCxn id="14" idx="2"/>
              <a:endCxn id="3" idx="1"/>
            </p:cNvCxnSpPr>
            <p:nvPr>
              <p:custDataLst>
                <p:tags r:id="rId17"/>
              </p:custDataLst>
            </p:nvPr>
          </p:nvCxnSpPr>
          <p:spPr>
            <a:xfrm rot="5400000" flipV="1">
              <a:off x="5323" y="6551"/>
              <a:ext cx="1305" cy="3530"/>
            </a:xfrm>
            <a:prstGeom prst="bentConnector2">
              <a:avLst/>
            </a:prstGeom>
            <a:ln w="19050" cmpd="sng">
              <a:solidFill>
                <a:schemeClr val="accent1">
                  <a:shade val="50000"/>
                </a:schemeClr>
              </a:solidFill>
              <a:prstDash val="sysDash"/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肘形连接符 28"/>
            <p:cNvCxnSpPr>
              <a:stCxn id="3" idx="3"/>
              <a:endCxn id="16" idx="2"/>
            </p:cNvCxnSpPr>
            <p:nvPr>
              <p:custDataLst>
                <p:tags r:id="rId18"/>
              </p:custDataLst>
            </p:nvPr>
          </p:nvCxnSpPr>
          <p:spPr>
            <a:xfrm flipV="1">
              <a:off x="10380" y="7669"/>
              <a:ext cx="3279" cy="1299"/>
            </a:xfrm>
            <a:prstGeom prst="bentConnector2">
              <a:avLst/>
            </a:prstGeom>
            <a:ln w="19050" cmpd="sng">
              <a:solidFill>
                <a:schemeClr val="accent1">
                  <a:shade val="50000"/>
                </a:schemeClr>
              </a:solidFill>
              <a:prstDash val="sysDash"/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13" idx="2"/>
              <a:endCxn id="14" idx="0"/>
            </p:cNvCxnSpPr>
            <p:nvPr>
              <p:custDataLst>
                <p:tags r:id="rId19"/>
              </p:custDataLst>
            </p:nvPr>
          </p:nvCxnSpPr>
          <p:spPr>
            <a:xfrm>
              <a:off x="4205" y="5113"/>
              <a:ext cx="5" cy="1768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14" idx="1"/>
              <a:endCxn id="13" idx="1"/>
            </p:cNvCxnSpPr>
            <p:nvPr>
              <p:custDataLst>
                <p:tags r:id="rId20"/>
              </p:custDataLst>
            </p:nvPr>
          </p:nvCxnSpPr>
          <p:spPr>
            <a:xfrm rot="10800000">
              <a:off x="3072" y="4562"/>
              <a:ext cx="377" cy="2710"/>
            </a:xfrm>
            <a:prstGeom prst="bentConnector3">
              <a:avLst>
                <a:gd name="adj1" fmla="val 199469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>
              <p:custDataLst>
                <p:tags r:id="rId21"/>
              </p:custDataLst>
            </p:nvPr>
          </p:nvSpPr>
          <p:spPr>
            <a:xfrm>
              <a:off x="2956" y="5435"/>
              <a:ext cx="7424" cy="8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②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（根据请求服务类型，在本地进行对应的路由选择）</a:t>
              </a:r>
            </a:p>
          </p:txBody>
        </p:sp>
        <p:sp>
          <p:nvSpPr>
            <p:cNvPr id="35" name="矩形 34"/>
            <p:cNvSpPr/>
            <p:nvPr>
              <p:custDataLst>
                <p:tags r:id="rId22"/>
              </p:custDataLst>
            </p:nvPr>
          </p:nvSpPr>
          <p:spPr>
            <a:xfrm>
              <a:off x="4045" y="8129"/>
              <a:ext cx="2530" cy="530"/>
            </a:xfrm>
            <a:prstGeom prst="rect">
              <a:avLst/>
            </a:prstGeom>
            <a:ln w="3175">
              <a:noFill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实施服务监听</a:t>
              </a: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更新本地注册表</a:t>
              </a:r>
            </a:p>
          </p:txBody>
        </p:sp>
        <p:sp>
          <p:nvSpPr>
            <p:cNvPr id="36" name="矩形 35"/>
            <p:cNvSpPr/>
            <p:nvPr>
              <p:custDataLst>
                <p:tags r:id="rId23"/>
              </p:custDataLst>
            </p:nvPr>
          </p:nvSpPr>
          <p:spPr>
            <a:xfrm>
              <a:off x="11125" y="7922"/>
              <a:ext cx="2530" cy="530"/>
            </a:xfrm>
            <a:prstGeom prst="rect">
              <a:avLst/>
            </a:prstGeom>
            <a:ln w="3175">
              <a:noFill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实施服务监听</a:t>
              </a: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更新本地注册表</a:t>
              </a:r>
            </a:p>
          </p:txBody>
        </p:sp>
        <p:sp>
          <p:nvSpPr>
            <p:cNvPr id="38" name="矩形 37"/>
            <p:cNvSpPr/>
            <p:nvPr>
              <p:custDataLst>
                <p:tags r:id="rId24"/>
              </p:custDataLst>
            </p:nvPr>
          </p:nvSpPr>
          <p:spPr>
            <a:xfrm>
              <a:off x="2835" y="3809"/>
              <a:ext cx="2715" cy="4099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>
              <p:custDataLst>
                <p:tags r:id="rId25"/>
              </p:custDataLst>
            </p:nvPr>
          </p:nvSpPr>
          <p:spPr>
            <a:xfrm>
              <a:off x="12259" y="3823"/>
              <a:ext cx="2715" cy="4099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9117" y="697472"/>
            <a:ext cx="61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Server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3" name="图片 2" descr="电脑萤幕的截图&#10;&#10;描述已自动生成">
            <a:extLst>
              <a:ext uri="{FF2B5EF4-FFF2-40B4-BE49-F238E27FC236}">
                <a16:creationId xmlns:a16="http://schemas.microsoft.com/office/drawing/2014/main" id="{9DA38440-A4F5-9BFD-2852-AF6712BE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29" y="1363369"/>
            <a:ext cx="9061775" cy="223103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934C1D-5914-8B37-E418-6528D3F5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123967-453F-7E8B-3D49-991498929612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FD98C2-77B5-EBAA-5AD4-647F0CD6428B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9117" y="697472"/>
            <a:ext cx="61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Sidecar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B56DD6D1-E703-B41E-4536-4BDEE7A5F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1338472"/>
            <a:ext cx="8952614" cy="46190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FE6875F-3B61-B660-AD38-5B4D38D0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0617A1C-9681-8BD0-9FB8-57E169F5E856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2172B9-0622-F9E9-AA25-46BFB9C2BE27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563672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9117" y="697472"/>
            <a:ext cx="61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SDK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8" name="图片 7" descr="图片包含 文本&#10;&#10;描述已自动生成">
            <a:extLst>
              <a:ext uri="{FF2B5EF4-FFF2-40B4-BE49-F238E27FC236}">
                <a16:creationId xmlns:a16="http://schemas.microsoft.com/office/drawing/2014/main" id="{6DEF6D72-E9A3-E0A5-ED45-EC51BA27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1305499"/>
            <a:ext cx="9884026" cy="46641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D415B3E-9FC2-26C7-6A68-F0A5DF7AB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14991E-426F-68DE-C107-F63A63DF540C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5BAF21-A029-7A3A-C685-D8958CDEAD5E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1416844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9117" y="697472"/>
            <a:ext cx="61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SDK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4" name="图片 3" descr="电脑屏幕的截图&#10;&#10;描述已自动生成">
            <a:extLst>
              <a:ext uri="{FF2B5EF4-FFF2-40B4-BE49-F238E27FC236}">
                <a16:creationId xmlns:a16="http://schemas.microsoft.com/office/drawing/2014/main" id="{E6F2907A-D68D-0C63-67A7-B820060B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1462409"/>
            <a:ext cx="10364618" cy="42277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0FF6421-BB04-1463-C68D-6BD080B3F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93A12F-EC3A-DF81-0A56-DB54FF408E0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45CC5-7A4E-FDAC-4FD8-34E68DD546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320668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9117" y="697472"/>
            <a:ext cx="61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消息格式和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RPC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函数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431144-1789-8D65-88A9-EAA10B703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73A827-DDB1-F1DC-9846-4F920DD81852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991664-249E-32FB-EBBD-20EBDC681224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BADC4877-A8F0-E30F-2676-BB3977F4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29" y="1159137"/>
            <a:ext cx="6624130" cy="2590868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92227DFB-E0F7-F1B2-97A4-427184021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731" y="569419"/>
            <a:ext cx="1638338" cy="31805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F51BB1-D397-76CE-20B0-2AA6E26AB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29" y="3838677"/>
            <a:ext cx="2036233" cy="26336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2B4474E-4A15-48A8-AEC6-4254202F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909" y="3834472"/>
            <a:ext cx="1682007" cy="2637846"/>
          </a:xfrm>
          <a:prstGeom prst="rect">
            <a:avLst/>
          </a:prstGeom>
        </p:spPr>
      </p:pic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63A728F9-549F-476F-0C7C-7756365BF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602" y="569419"/>
            <a:ext cx="1358398" cy="33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63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9117" y="697472"/>
            <a:ext cx="61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使用的工具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1026" name="Picture 2" descr="利用 etcd 进行 leader 选举实现服务高可用-易微帮">
            <a:extLst>
              <a:ext uri="{FF2B5EF4-FFF2-40B4-BE49-F238E27FC236}">
                <a16:creationId xmlns:a16="http://schemas.microsoft.com/office/drawing/2014/main" id="{CC944C1A-78C0-ABC6-55F3-92FA52375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649" y="1721828"/>
            <a:ext cx="2294371" cy="104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afka MQ 消息队列系统(CentOS 7)【最新版】_Centos_远程接入-云市场-阿里云">
            <a:extLst>
              <a:ext uri="{FF2B5EF4-FFF2-40B4-BE49-F238E27FC236}">
                <a16:creationId xmlns:a16="http://schemas.microsoft.com/office/drawing/2014/main" id="{2F764EBF-8608-6803-08CF-0C26C8C01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474" y="928304"/>
            <a:ext cx="3503052" cy="262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 Png">
            <a:extLst>
              <a:ext uri="{FF2B5EF4-FFF2-40B4-BE49-F238E27FC236}">
                <a16:creationId xmlns:a16="http://schemas.microsoft.com/office/drawing/2014/main" id="{582B83B1-90C1-298E-88F5-62BFA9211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5" y="1530687"/>
            <a:ext cx="3075816" cy="160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高效的数据压缩编码方式 Protobuf">
            <a:extLst>
              <a:ext uri="{FF2B5EF4-FFF2-40B4-BE49-F238E27FC236}">
                <a16:creationId xmlns:a16="http://schemas.microsoft.com/office/drawing/2014/main" id="{ED0153A4-1862-6020-512B-47D888EF4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5" y="4202566"/>
            <a:ext cx="2990513" cy="168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41819B-E1F0-B88C-5724-BCE85D790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893BBD-F64F-4BAA-FD7F-3B94564EC41E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ADEE17-5D89-E2D2-C67D-D85F8F478200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535733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关键技术点设计及实现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344850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系统实现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2815765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B6350F-2635-CAE6-F9F5-EE8E5BBADC70}"/>
              </a:ext>
            </a:extLst>
          </p:cNvPr>
          <p:cNvSpPr txBox="1"/>
          <p:nvPr/>
        </p:nvSpPr>
        <p:spPr>
          <a:xfrm>
            <a:off x="244615" y="1371559"/>
            <a:ext cx="1094083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启动：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Server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启动，带起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Sidecar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，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Server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监听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x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，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Sidercar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监听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x+1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，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33629" y="2679700"/>
            <a:ext cx="354676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持续监听</a:t>
            </a:r>
            <a:r>
              <a:rPr lang="en-US" altLang="zh-CN" dirty="0"/>
              <a:t>x</a:t>
            </a:r>
            <a:r>
              <a:rPr lang="zh-CN" altLang="en-US" dirty="0"/>
              <a:t>端口，把自己作为</a:t>
            </a:r>
            <a:r>
              <a:rPr lang="en-US" altLang="zh-CN" dirty="0" err="1"/>
              <a:t>grpc</a:t>
            </a:r>
            <a:r>
              <a:rPr lang="zh-CN" altLang="en-US" dirty="0"/>
              <a:t>的服务器注册等待被人调用</a:t>
            </a: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533515" y="4012565"/>
            <a:ext cx="3547110" cy="1115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持续监听</a:t>
            </a:r>
            <a:r>
              <a:rPr lang="en-US" altLang="zh-CN" dirty="0"/>
              <a:t>x+1</a:t>
            </a:r>
            <a:r>
              <a:rPr lang="zh-CN" altLang="en-US" dirty="0"/>
              <a:t>端口，把自己作为</a:t>
            </a:r>
            <a:r>
              <a:rPr lang="en-US" altLang="zh-CN" dirty="0" err="1"/>
              <a:t>grpc</a:t>
            </a:r>
            <a:r>
              <a:rPr lang="zh-CN" altLang="en-US" dirty="0"/>
              <a:t>的服务器注册等待被人调用</a:t>
            </a:r>
          </a:p>
          <a:p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817370" y="2657475"/>
            <a:ext cx="3416935" cy="1906270"/>
            <a:chOff x="4728" y="4375"/>
            <a:chExt cx="4871" cy="2675"/>
          </a:xfrm>
        </p:grpSpPr>
        <p:sp>
          <p:nvSpPr>
            <p:cNvPr id="16" name="矩形 15"/>
            <p:cNvSpPr/>
            <p:nvPr/>
          </p:nvSpPr>
          <p:spPr>
            <a:xfrm>
              <a:off x="7335" y="6250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Sidecar1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335" y="4375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Service1</a:t>
              </a:r>
            </a:p>
          </p:txBody>
        </p:sp>
        <p:cxnSp>
          <p:nvCxnSpPr>
            <p:cNvPr id="18" name="直接箭头连接符 17"/>
            <p:cNvCxnSpPr>
              <a:stCxn id="17" idx="2"/>
              <a:endCxn id="16" idx="0"/>
            </p:cNvCxnSpPr>
            <p:nvPr/>
          </p:nvCxnSpPr>
          <p:spPr>
            <a:xfrm>
              <a:off x="8468" y="5175"/>
              <a:ext cx="0" cy="1075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9" name="箭头: 燕尾形 11"/>
            <p:cNvSpPr/>
            <p:nvPr/>
          </p:nvSpPr>
          <p:spPr>
            <a:xfrm>
              <a:off x="4728" y="4397"/>
              <a:ext cx="2312" cy="772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Port:x</a:t>
              </a:r>
            </a:p>
          </p:txBody>
        </p:sp>
        <p:sp>
          <p:nvSpPr>
            <p:cNvPr id="21" name="箭头: 燕尾形 14"/>
            <p:cNvSpPr/>
            <p:nvPr/>
          </p:nvSpPr>
          <p:spPr>
            <a:xfrm>
              <a:off x="4753" y="6272"/>
              <a:ext cx="2287" cy="772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 err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Port:x+1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927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475" y="1009015"/>
            <a:ext cx="10941050" cy="1889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  <a:buClrTx/>
              <a:buSzTx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注册：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Server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采用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gRPC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的方式调用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Sidecar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的函数，将自己的注册信息通过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proto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的形式传递给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Sidecar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，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algn="l" fontAlgn="auto">
              <a:lnSpc>
                <a:spcPct val="150000"/>
              </a:lnSpc>
              <a:buClrTx/>
              <a:buSzTx/>
            </a:pP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Sidecar 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注册一个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lease 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将服务通过消息队列的方式传递给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NameServer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，同时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Sidecar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对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lease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进行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keepalive</a:t>
            </a:r>
          </a:p>
          <a:p>
            <a:pPr algn="l" fontAlgn="auto">
              <a:lnSpc>
                <a:spcPct val="150000"/>
              </a:lnSpc>
              <a:buClrTx/>
              <a:buSzTx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最后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NameServer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完成消息的注册。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09975" y="2197100"/>
            <a:ext cx="7451090" cy="4112260"/>
            <a:chOff x="5685" y="3080"/>
            <a:chExt cx="11734" cy="6476"/>
          </a:xfrm>
        </p:grpSpPr>
        <p:sp>
          <p:nvSpPr>
            <p:cNvPr id="8" name="矩形 7"/>
            <p:cNvSpPr/>
            <p:nvPr>
              <p:custDataLst>
                <p:tags r:id="rId1"/>
              </p:custDataLst>
            </p:nvPr>
          </p:nvSpPr>
          <p:spPr>
            <a:xfrm>
              <a:off x="14764" y="5108"/>
              <a:ext cx="2265" cy="1166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Sidecar1</a:t>
              </a:r>
            </a:p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5002</a:t>
              </a:r>
            </a:p>
          </p:txBody>
        </p:sp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8333" y="3080"/>
              <a:ext cx="2265" cy="141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Service1</a:t>
              </a:r>
            </a:p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5001</a:t>
              </a:r>
            </a:p>
          </p:txBody>
        </p:sp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14389" y="7197"/>
              <a:ext cx="2640" cy="1031"/>
            </a:xfrm>
            <a:prstGeom prst="rect">
              <a:avLst/>
            </a:prstGeom>
            <a:solidFill>
              <a:srgbClr val="00D4D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Service</a:t>
              </a:r>
              <a:b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</a:b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Registry</a:t>
              </a: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8702" y="7282"/>
              <a:ext cx="2640" cy="84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NameServer</a:t>
              </a:r>
            </a:p>
          </p:txBody>
        </p:sp>
        <p:cxnSp>
          <p:nvCxnSpPr>
            <p:cNvPr id="16" name="肘形连接符 15"/>
            <p:cNvCxnSpPr>
              <a:stCxn id="8" idx="1"/>
              <a:endCxn id="15" idx="1"/>
            </p:cNvCxnSpPr>
            <p:nvPr>
              <p:custDataLst>
                <p:tags r:id="rId5"/>
              </p:custDataLst>
            </p:nvPr>
          </p:nvCxnSpPr>
          <p:spPr>
            <a:xfrm rot="10800000" flipV="1">
              <a:off x="8702" y="5691"/>
              <a:ext cx="6062" cy="2012"/>
            </a:xfrm>
            <a:prstGeom prst="bentConnector3">
              <a:avLst>
                <a:gd name="adj1" fmla="val 106186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5" idx="3"/>
              <a:endCxn id="12" idx="1"/>
            </p:cNvCxnSpPr>
            <p:nvPr>
              <p:custDataLst>
                <p:tags r:id="rId6"/>
              </p:custDataLst>
            </p:nvPr>
          </p:nvCxnSpPr>
          <p:spPr>
            <a:xfrm>
              <a:off x="11342" y="7703"/>
              <a:ext cx="3047" cy="10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triangl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7"/>
              </p:custDataLst>
            </p:nvPr>
          </p:nvSpPr>
          <p:spPr>
            <a:xfrm>
              <a:off x="9566" y="4424"/>
              <a:ext cx="6670" cy="8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①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服务注册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(</a:t>
              </a:r>
              <a:r>
                <a:rPr lang="en-US" altLang="zh-CN" sz="1600" dirty="0" err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gprc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通信，消息以</a:t>
              </a: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proto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形式传递)</a:t>
              </a:r>
            </a:p>
          </p:txBody>
        </p:sp>
        <p:cxnSp>
          <p:nvCxnSpPr>
            <p:cNvPr id="19" name="肘形连接符 18"/>
            <p:cNvCxnSpPr>
              <a:stCxn id="15" idx="0"/>
              <a:endCxn id="8" idx="2"/>
            </p:cNvCxnSpPr>
            <p:nvPr>
              <p:custDataLst>
                <p:tags r:id="rId8"/>
              </p:custDataLst>
            </p:nvPr>
          </p:nvCxnSpPr>
          <p:spPr>
            <a:xfrm rot="16200000">
              <a:off x="12456" y="3841"/>
              <a:ext cx="1008" cy="5875"/>
            </a:xfrm>
            <a:prstGeom prst="bentConnector3">
              <a:avLst>
                <a:gd name="adj1" fmla="val 5005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>
              <a:stCxn id="8" idx="3"/>
              <a:endCxn id="11" idx="3"/>
            </p:cNvCxnSpPr>
            <p:nvPr>
              <p:custDataLst>
                <p:tags r:id="rId9"/>
              </p:custDataLst>
            </p:nvPr>
          </p:nvCxnSpPr>
          <p:spPr>
            <a:xfrm flipH="1" flipV="1">
              <a:off x="10598" y="3790"/>
              <a:ext cx="6431" cy="1901"/>
            </a:xfrm>
            <a:prstGeom prst="bentConnector3">
              <a:avLst>
                <a:gd name="adj1" fmla="val -5831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685" y="5191"/>
              <a:ext cx="6861" cy="13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②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服务注册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（</a:t>
              </a: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注册</a:t>
              </a: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lease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；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与</a:t>
              </a:r>
              <a:r>
                <a:rPr lang="en-US" altLang="zh-CN" sz="1600" dirty="0" err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NameServer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通过</a:t>
              </a:r>
              <a:r>
                <a:rPr lang="en-US" altLang="zh-CN" sz="1600" dirty="0" err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kafka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消息队列通信）</a:t>
              </a: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11442" y="6947"/>
              <a:ext cx="2847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④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注册成功返回</a:t>
              </a:r>
            </a:p>
          </p:txBody>
        </p:sp>
        <p:sp>
          <p:nvSpPr>
            <p:cNvPr id="23" name="矩形 22"/>
            <p:cNvSpPr/>
            <p:nvPr>
              <p:custDataLst>
                <p:tags r:id="rId12"/>
              </p:custDataLst>
            </p:nvPr>
          </p:nvSpPr>
          <p:spPr>
            <a:xfrm>
              <a:off x="11859" y="6351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⑤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注册成功返回</a:t>
              </a:r>
            </a:p>
          </p:txBody>
        </p:sp>
        <p:sp>
          <p:nvSpPr>
            <p:cNvPr id="24" name="矩形 23"/>
            <p:cNvSpPr/>
            <p:nvPr>
              <p:custDataLst>
                <p:tags r:id="rId13"/>
              </p:custDataLst>
            </p:nvPr>
          </p:nvSpPr>
          <p:spPr>
            <a:xfrm>
              <a:off x="14764" y="3271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⑥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注册成功返回</a:t>
              </a:r>
            </a:p>
          </p:txBody>
        </p:sp>
        <p:cxnSp>
          <p:nvCxnSpPr>
            <p:cNvPr id="25" name="肘形连接符 24"/>
            <p:cNvCxnSpPr>
              <a:stCxn id="11" idx="2"/>
              <a:endCxn id="8" idx="0"/>
            </p:cNvCxnSpPr>
            <p:nvPr>
              <p:custDataLst>
                <p:tags r:id="rId14"/>
              </p:custDataLst>
            </p:nvPr>
          </p:nvCxnSpPr>
          <p:spPr>
            <a:xfrm rot="5400000" flipV="1">
              <a:off x="12377" y="1588"/>
              <a:ext cx="609" cy="6431"/>
            </a:xfrm>
            <a:prstGeom prst="bentConnector3">
              <a:avLst>
                <a:gd name="adj1" fmla="val 50082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肘形连接符 25"/>
            <p:cNvCxnSpPr>
              <a:stCxn id="15" idx="2"/>
              <a:endCxn id="12" idx="2"/>
            </p:cNvCxnSpPr>
            <p:nvPr>
              <p:custDataLst>
                <p:tags r:id="rId15"/>
              </p:custDataLst>
            </p:nvPr>
          </p:nvCxnSpPr>
          <p:spPr>
            <a:xfrm rot="5400000" flipV="1">
              <a:off x="12813" y="5332"/>
              <a:ext cx="105" cy="5687"/>
            </a:xfrm>
            <a:prstGeom prst="bentConnector3">
              <a:avLst>
                <a:gd name="adj1" fmla="val 457143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>
              <p:custDataLst>
                <p:tags r:id="rId16"/>
              </p:custDataLst>
            </p:nvPr>
          </p:nvSpPr>
          <p:spPr>
            <a:xfrm>
              <a:off x="7869" y="8638"/>
              <a:ext cx="9550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dirty="0">
                  <a:latin typeface="Calibri" panose="020F0502020204030204" charset="0"/>
                  <a:sym typeface="+mn-ea"/>
                </a:rPr>
                <a:t>③</a:t>
              </a:r>
              <a:r>
                <a:rPr lang="zh-CN" altLang="en-US" sz="1600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批量服务注册</a:t>
              </a:r>
            </a:p>
            <a:p>
              <a:pPr algn="ctr"/>
              <a:r>
                <a:rPr lang="zh-CN" altLang="en-US" sz="1600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（</a:t>
              </a:r>
              <a:r>
                <a:rPr lang="en-US" altLang="zh-CN" sz="1600" dirty="0" err="1">
                  <a:latin typeface="楷体" panose="02010609060101010101" charset="-122"/>
                  <a:ea typeface="楷体" panose="02010609060101010101" charset="-122"/>
                  <a:sym typeface="+mn-ea"/>
                </a:rPr>
                <a:t>NameServer</a:t>
              </a:r>
              <a:r>
                <a:rPr lang="zh-CN" altLang="en-US" sz="1600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将服务与</a:t>
              </a:r>
              <a:r>
                <a:rPr lang="en-US" altLang="zh-CN" sz="1600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lease</a:t>
              </a:r>
              <a:r>
                <a:rPr lang="zh-CN" altLang="en-US" sz="1600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一同</a:t>
              </a:r>
              <a:r>
                <a:rPr lang="en-US" altLang="zh-CN" sz="1600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put</a:t>
              </a:r>
              <a:r>
                <a:rPr lang="zh-CN" altLang="en-US" sz="1600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到注册中心）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6570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69F791-EF05-5280-E775-096F8AB5931A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95E267-ABAC-0811-4BE8-88F27B8F635B}"/>
              </a:ext>
            </a:extLst>
          </p:cNvPr>
          <p:cNvSpPr txBox="1"/>
          <p:nvPr/>
        </p:nvSpPr>
        <p:spPr>
          <a:xfrm>
            <a:off x="356235" y="1370965"/>
            <a:ext cx="4254500" cy="3262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  <a:buClrTx/>
              <a:buSzTx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发现：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Server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采用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gRPC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的方式调用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Sidecar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的函数，将自己的想要发现的服务类型通过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proto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的形式传递给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Sidecar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，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Sidecar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先去缓存取数据，若没有找到，则去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ETCD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中取数据，同时开启对该服务类型的监听，同步至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Sidecar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7F43A6-F3D1-CC72-8555-7F8B3A9220B9}"/>
              </a:ext>
            </a:extLst>
          </p:cNvPr>
          <p:cNvGrpSpPr/>
          <p:nvPr/>
        </p:nvGrpSpPr>
        <p:grpSpPr>
          <a:xfrm>
            <a:off x="4680585" y="658495"/>
            <a:ext cx="6733540" cy="5574665"/>
            <a:chOff x="637" y="1053"/>
            <a:chExt cx="10604" cy="877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4982450-EC63-8AA1-79D9-A363E7124F3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183" y="1053"/>
              <a:ext cx="2265" cy="1184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Service1</a:t>
              </a:r>
            </a:p>
            <a:p>
              <a:pPr lvl="0"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5001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7051A4B-05D3-BD18-608E-A4D65B03C97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851" y="8802"/>
              <a:ext cx="2640" cy="1031"/>
            </a:xfrm>
            <a:prstGeom prst="rect">
              <a:avLst/>
            </a:prstGeom>
            <a:solidFill>
              <a:srgbClr val="00D4D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Service</a:t>
              </a:r>
              <a:b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</a:br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Registry</a:t>
              </a: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20F9F638-6607-2C6F-7B18-F116E111A46B}"/>
                </a:ext>
              </a:extLst>
            </p:cNvPr>
            <p:cNvCxnSpPr>
              <a:cxnSpLocks/>
              <a:stCxn id="26" idx="2"/>
              <a:endCxn id="37" idx="0"/>
            </p:cNvCxnSpPr>
            <p:nvPr>
              <p:custDataLst>
                <p:tags r:id="rId3"/>
              </p:custDataLst>
            </p:nvPr>
          </p:nvCxnSpPr>
          <p:spPr>
            <a:xfrm>
              <a:off x="4316" y="2237"/>
              <a:ext cx="0" cy="2123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7F4C436-9DAC-B5E2-774B-DEF35716A1E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37" y="5141"/>
              <a:ext cx="2530" cy="13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③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服务发现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（返回目标路由）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68C1CD3-B26C-AC3F-4814-74EC40A464A8}"/>
                </a:ext>
              </a:extLst>
            </p:cNvPr>
            <p:cNvCxnSpPr>
              <a:cxnSpLocks/>
              <a:stCxn id="37" idx="3"/>
            </p:cNvCxnSpPr>
            <p:nvPr>
              <p:custDataLst>
                <p:tags r:id="rId5"/>
              </p:custDataLst>
            </p:nvPr>
          </p:nvCxnSpPr>
          <p:spPr>
            <a:xfrm>
              <a:off x="5448" y="4912"/>
              <a:ext cx="4391" cy="0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B22BA6E-78A6-9862-6B59-92D81B4BE92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661" y="4069"/>
              <a:ext cx="3828" cy="1072"/>
            </a:xfrm>
            <a:prstGeom prst="rect">
              <a:avLst/>
            </a:prstGeom>
            <a:ln w="3175">
              <a:noFill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④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（</a:t>
              </a:r>
              <a:r>
                <a:rPr lang="en-US" altLang="zh-CN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gprc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通信）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809B94-13C7-A372-53AC-5A7AC640837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3183" y="4360"/>
              <a:ext cx="2265" cy="1103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Sidecar1</a:t>
              </a:r>
            </a:p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5002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BBD8A51-E177-3FC0-F650-FB0AFD2B8A9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3560" y="7231"/>
              <a:ext cx="1522" cy="782"/>
            </a:xfrm>
            <a:prstGeom prst="rect">
              <a:avLst/>
            </a:prstGeom>
            <a:solidFill>
              <a:schemeClr val="bg2">
                <a:lumMod val="75000"/>
                <a:alpha val="99000"/>
              </a:schemeClr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Cache</a:t>
              </a:r>
            </a:p>
          </p:txBody>
        </p:sp>
        <p:cxnSp>
          <p:nvCxnSpPr>
            <p:cNvPr id="40" name="肘形连接符 27">
              <a:extLst>
                <a:ext uri="{FF2B5EF4-FFF2-40B4-BE49-F238E27FC236}">
                  <a16:creationId xmlns:a16="http://schemas.microsoft.com/office/drawing/2014/main" id="{A7DE4133-2562-468B-5135-52B0E4D7081B}"/>
                </a:ext>
              </a:extLst>
            </p:cNvPr>
            <p:cNvCxnSpPr>
              <a:cxnSpLocks/>
              <a:stCxn id="39" idx="2"/>
              <a:endCxn id="27" idx="1"/>
            </p:cNvCxnSpPr>
            <p:nvPr>
              <p:custDataLst>
                <p:tags r:id="rId9"/>
              </p:custDataLst>
            </p:nvPr>
          </p:nvCxnSpPr>
          <p:spPr>
            <a:xfrm rot="5400000" flipV="1">
              <a:off x="5434" y="6901"/>
              <a:ext cx="1305" cy="3530"/>
            </a:xfrm>
            <a:prstGeom prst="bentConnector2">
              <a:avLst/>
            </a:prstGeom>
            <a:ln w="3175">
              <a:solidFill>
                <a:srgbClr val="FF0000"/>
              </a:solidFill>
              <a:prstDash val="dash"/>
              <a:headEnd type="triangl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A0738A33-3AC3-0F79-FBAA-6BE3493F60E0}"/>
                </a:ext>
              </a:extLst>
            </p:cNvPr>
            <p:cNvCxnSpPr>
              <a:cxnSpLocks/>
              <a:stCxn id="37" idx="2"/>
              <a:endCxn id="39" idx="0"/>
            </p:cNvCxnSpPr>
            <p:nvPr>
              <p:custDataLst>
                <p:tags r:id="rId10"/>
              </p:custDataLst>
            </p:nvPr>
          </p:nvCxnSpPr>
          <p:spPr>
            <a:xfrm>
              <a:off x="4316" y="5463"/>
              <a:ext cx="5" cy="1768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" name="肘形连接符 31">
              <a:extLst>
                <a:ext uri="{FF2B5EF4-FFF2-40B4-BE49-F238E27FC236}">
                  <a16:creationId xmlns:a16="http://schemas.microsoft.com/office/drawing/2014/main" id="{9FFAD00D-8D03-7F2A-080F-516559EE1730}"/>
                </a:ext>
              </a:extLst>
            </p:cNvPr>
            <p:cNvCxnSpPr>
              <a:cxnSpLocks/>
              <a:stCxn id="39" idx="1"/>
              <a:endCxn id="37" idx="1"/>
            </p:cNvCxnSpPr>
            <p:nvPr>
              <p:custDataLst>
                <p:tags r:id="rId11"/>
              </p:custDataLst>
            </p:nvPr>
          </p:nvCxnSpPr>
          <p:spPr>
            <a:xfrm rot="10800000">
              <a:off x="3183" y="4912"/>
              <a:ext cx="377" cy="2710"/>
            </a:xfrm>
            <a:prstGeom prst="bentConnector3">
              <a:avLst>
                <a:gd name="adj1" fmla="val 199469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6042464-24C6-5BD8-143F-65A36F264D6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183" y="6216"/>
              <a:ext cx="3618" cy="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②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（在本地缓存路由检索）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FE9E9F-903A-ABDF-1600-FAFAB067CBD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156" y="8479"/>
              <a:ext cx="2530" cy="530"/>
            </a:xfrm>
            <a:prstGeom prst="rect">
              <a:avLst/>
            </a:prstGeom>
            <a:ln w="3175">
              <a:noFill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  <a:latin typeface="Calibri" panose="020F0502020204030204" charset="0"/>
                  <a:sym typeface="+mn-ea"/>
                </a:rPr>
                <a:t>②</a:t>
              </a:r>
              <a:r>
                <a:rPr lang="en-US" altLang="zh-CN" sz="1600" dirty="0">
                  <a:solidFill>
                    <a:srgbClr val="FF0000"/>
                  </a:solidFill>
                  <a:latin typeface="Calibri" panose="020F0502020204030204" charset="0"/>
                  <a:sym typeface="+mn-ea"/>
                </a:rPr>
                <a:t>‘’</a:t>
              </a: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监听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更新本地注册表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B4024E9-2E6F-CB56-62A1-9D589A81653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946" y="4159"/>
              <a:ext cx="2715" cy="4099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肘形连接符 18">
              <a:extLst>
                <a:ext uri="{FF2B5EF4-FFF2-40B4-BE49-F238E27FC236}">
                  <a16:creationId xmlns:a16="http://schemas.microsoft.com/office/drawing/2014/main" id="{1BF465A9-F238-27B2-1AA3-B573421F2674}"/>
                </a:ext>
              </a:extLst>
            </p:cNvPr>
            <p:cNvCxnSpPr>
              <a:cxnSpLocks/>
              <a:stCxn id="37" idx="2"/>
              <a:endCxn id="27" idx="0"/>
            </p:cNvCxnSpPr>
            <p:nvPr>
              <p:custDataLst>
                <p:tags r:id="rId15"/>
              </p:custDataLst>
            </p:nvPr>
          </p:nvCxnSpPr>
          <p:spPr>
            <a:xfrm rot="5400000" flipV="1">
              <a:off x="5074" y="4704"/>
              <a:ext cx="3339" cy="4855"/>
            </a:xfrm>
            <a:prstGeom prst="bentConnector3">
              <a:avLst>
                <a:gd name="adj1" fmla="val 14255"/>
              </a:avLst>
            </a:prstGeom>
            <a:ln w="3175">
              <a:solidFill>
                <a:srgbClr val="FF0000"/>
              </a:solidFill>
              <a:prstDash val="dash"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8546614-D53E-25A7-7396-B5CB1EE8D33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917" y="6590"/>
              <a:ext cx="4324" cy="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  <a:latin typeface="Calibri" panose="020F0502020204030204" charset="0"/>
                  <a:sym typeface="+mn-ea"/>
                </a:rPr>
                <a:t>②</a:t>
              </a:r>
              <a:r>
                <a:rPr lang="en-US" altLang="zh-CN" sz="1600" dirty="0">
                  <a:solidFill>
                    <a:srgbClr val="FF0000"/>
                  </a:solidFill>
                  <a:latin typeface="Calibri" panose="020F0502020204030204" charset="0"/>
                  <a:sym typeface="+mn-ea"/>
                </a:rPr>
                <a:t>‘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（本地无法检索时，连接</a:t>
              </a:r>
              <a:r>
                <a:rPr lang="en-US" altLang="zh-CN" sz="1600" dirty="0" err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etcd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取数据）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715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3CA7BA-3E29-E40E-D86D-88D182346DB5}"/>
              </a:ext>
            </a:extLst>
          </p:cNvPr>
          <p:cNvSpPr txBox="1"/>
          <p:nvPr/>
        </p:nvSpPr>
        <p:spPr>
          <a:xfrm>
            <a:off x="244615" y="1371559"/>
            <a:ext cx="10940836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数据一致性：服务器端采用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3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个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docker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镜像部署的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etcd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构成集群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</p:txBody>
      </p:sp>
      <p:pic>
        <p:nvPicPr>
          <p:cNvPr id="2" name="Picture 2" descr="利用 etcd 进行 leader 选举实现服务高可用-易微帮">
            <a:extLst>
              <a:ext uri="{FF2B5EF4-FFF2-40B4-BE49-F238E27FC236}">
                <a16:creationId xmlns:a16="http://schemas.microsoft.com/office/drawing/2014/main" id="{30C5D483-483F-9CB2-A50D-1C578445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833" y="2397364"/>
            <a:ext cx="2294371" cy="104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利用 etcd 进行 leader 选举实现服务高可用-易微帮">
            <a:extLst>
              <a:ext uri="{FF2B5EF4-FFF2-40B4-BE49-F238E27FC236}">
                <a16:creationId xmlns:a16="http://schemas.microsoft.com/office/drawing/2014/main" id="{1734F074-D9FC-CDBA-8505-FA80C148B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68" y="4671761"/>
            <a:ext cx="2294371" cy="104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利用 etcd 进行 leader 选举实现服务高可用-易微帮">
            <a:extLst>
              <a:ext uri="{FF2B5EF4-FFF2-40B4-BE49-F238E27FC236}">
                <a16:creationId xmlns:a16="http://schemas.microsoft.com/office/drawing/2014/main" id="{CB1B77A6-C838-D8AE-33B4-C87255528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613" y="4671761"/>
            <a:ext cx="2294371" cy="104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头: 环形 6">
            <a:extLst>
              <a:ext uri="{FF2B5EF4-FFF2-40B4-BE49-F238E27FC236}">
                <a16:creationId xmlns:a16="http://schemas.microsoft.com/office/drawing/2014/main" id="{9C8C586D-4082-7EAC-A5F9-FBD1A2610C2A}"/>
              </a:ext>
            </a:extLst>
          </p:cNvPr>
          <p:cNvSpPr/>
          <p:nvPr/>
        </p:nvSpPr>
        <p:spPr>
          <a:xfrm rot="3441357">
            <a:off x="6079985" y="3630487"/>
            <a:ext cx="953962" cy="955309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箭头: 环形 7">
            <a:extLst>
              <a:ext uri="{FF2B5EF4-FFF2-40B4-BE49-F238E27FC236}">
                <a16:creationId xmlns:a16="http://schemas.microsoft.com/office/drawing/2014/main" id="{6B8BFD52-F745-1280-46ED-F829DF5033E6}"/>
              </a:ext>
            </a:extLst>
          </p:cNvPr>
          <p:cNvSpPr/>
          <p:nvPr/>
        </p:nvSpPr>
        <p:spPr>
          <a:xfrm rot="10800000">
            <a:off x="5779417" y="4069516"/>
            <a:ext cx="969819" cy="930555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环形 10">
            <a:extLst>
              <a:ext uri="{FF2B5EF4-FFF2-40B4-BE49-F238E27FC236}">
                <a16:creationId xmlns:a16="http://schemas.microsoft.com/office/drawing/2014/main" id="{4432E1A4-3114-4506-7D01-AE72AF828618}"/>
              </a:ext>
            </a:extLst>
          </p:cNvPr>
          <p:cNvSpPr/>
          <p:nvPr/>
        </p:nvSpPr>
        <p:spPr>
          <a:xfrm rot="18567259">
            <a:off x="5452795" y="3632074"/>
            <a:ext cx="969819" cy="930555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75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路由选择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1370832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9117" y="697472"/>
            <a:ext cx="61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路由选择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29100F-8667-05AE-C6BF-2ECE160F1B57}"/>
              </a:ext>
            </a:extLst>
          </p:cNvPr>
          <p:cNvGrpSpPr/>
          <p:nvPr/>
        </p:nvGrpSpPr>
        <p:grpSpPr>
          <a:xfrm>
            <a:off x="2613848" y="561602"/>
            <a:ext cx="4370705" cy="5292090"/>
            <a:chOff x="2796" y="1918"/>
            <a:chExt cx="6883" cy="833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ED690F4-E468-9711-9319-1FDBD4B462F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3072" y="1918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Service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441F552-1B6E-5230-4E2B-6E80A0902E0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884" y="9221"/>
              <a:ext cx="2640" cy="1031"/>
            </a:xfrm>
            <a:prstGeom prst="rect">
              <a:avLst/>
            </a:prstGeom>
            <a:solidFill>
              <a:srgbClr val="00D4D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Service</a:t>
              </a:r>
              <a:b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</a:br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Registry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C5BE04D3-EE2F-D664-894C-75F4F85B6566}"/>
                </a:ext>
              </a:extLst>
            </p:cNvPr>
            <p:cNvCxnSpPr>
              <a:cxnSpLocks/>
              <a:stCxn id="3" idx="2"/>
              <a:endCxn id="19" idx="0"/>
            </p:cNvCxnSpPr>
            <p:nvPr>
              <p:custDataLst>
                <p:tags r:id="rId9"/>
              </p:custDataLst>
            </p:nvPr>
          </p:nvCxnSpPr>
          <p:spPr>
            <a:xfrm>
              <a:off x="4205" y="2718"/>
              <a:ext cx="0" cy="1127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B02A10C-D2D2-5F25-550C-EFCE8E338FC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797" y="2960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①</a:t>
              </a:r>
              <a:r>
                <a:rPr lang="zh-CN" altLang="en-US" sz="16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BA5BEE4-67AE-024D-F9F9-202E0B8D0E9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149" y="6364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是</a:t>
              </a:r>
              <a:endParaRPr lang="zh-CN" altLang="en-US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0594DAF-C350-F66A-78BD-DA57A563945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072" y="3845"/>
              <a:ext cx="2265" cy="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Sidecar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732D7F8-94CC-EFC4-D4F1-CA447B52DA2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449" y="5441"/>
              <a:ext cx="1522" cy="782"/>
            </a:xfrm>
            <a:prstGeom prst="rect">
              <a:avLst/>
            </a:prstGeom>
            <a:solidFill>
              <a:schemeClr val="bg2">
                <a:lumMod val="75000"/>
                <a:alpha val="99000"/>
              </a:schemeClr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Cache</a:t>
              </a:r>
            </a:p>
          </p:txBody>
        </p:sp>
        <p:cxnSp>
          <p:nvCxnSpPr>
            <p:cNvPr id="25" name="肘形连接符 27">
              <a:extLst>
                <a:ext uri="{FF2B5EF4-FFF2-40B4-BE49-F238E27FC236}">
                  <a16:creationId xmlns:a16="http://schemas.microsoft.com/office/drawing/2014/main" id="{114E1914-EEEA-CBB5-D652-3AD39D4DD1B7}"/>
                </a:ext>
              </a:extLst>
            </p:cNvPr>
            <p:cNvCxnSpPr>
              <a:cxnSpLocks/>
              <a:stCxn id="20" idx="2"/>
              <a:endCxn id="5" idx="0"/>
            </p:cNvCxnSpPr>
            <p:nvPr>
              <p:custDataLst>
                <p:tags r:id="rId14"/>
              </p:custDataLst>
            </p:nvPr>
          </p:nvCxnSpPr>
          <p:spPr>
            <a:xfrm rot="5400000">
              <a:off x="2708" y="7719"/>
              <a:ext cx="2998" cy="6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chemeClr val="accent1">
                  <a:shade val="50000"/>
                </a:schemeClr>
              </a:solidFill>
              <a:prstDash val="sysDash"/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1AE6CEF7-E047-1C5E-8213-860D8CAC4E32}"/>
                </a:ext>
              </a:extLst>
            </p:cNvPr>
            <p:cNvCxnSpPr>
              <a:cxnSpLocks/>
              <a:stCxn id="19" idx="2"/>
              <a:endCxn id="20" idx="0"/>
            </p:cNvCxnSpPr>
            <p:nvPr>
              <p:custDataLst>
                <p:tags r:id="rId15"/>
              </p:custDataLst>
            </p:nvPr>
          </p:nvCxnSpPr>
          <p:spPr>
            <a:xfrm>
              <a:off x="4205" y="4645"/>
              <a:ext cx="5" cy="796"/>
            </a:xfrm>
            <a:prstGeom prst="straightConnector1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肘形连接符 31">
              <a:extLst>
                <a:ext uri="{FF2B5EF4-FFF2-40B4-BE49-F238E27FC236}">
                  <a16:creationId xmlns:a16="http://schemas.microsoft.com/office/drawing/2014/main" id="{CDCE4AFF-18B9-EDBD-4DCA-97D203392B53}"/>
                </a:ext>
              </a:extLst>
            </p:cNvPr>
            <p:cNvCxnSpPr>
              <a:cxnSpLocks/>
              <a:stCxn id="20" idx="1"/>
              <a:endCxn id="19" idx="1"/>
            </p:cNvCxnSpPr>
            <p:nvPr>
              <p:custDataLst>
                <p:tags r:id="rId16"/>
              </p:custDataLst>
            </p:nvPr>
          </p:nvCxnSpPr>
          <p:spPr>
            <a:xfrm rot="10800000">
              <a:off x="3071" y="4244"/>
              <a:ext cx="377" cy="1587"/>
            </a:xfrm>
            <a:prstGeom prst="bentConnector3">
              <a:avLst>
                <a:gd name="adj1" fmla="val 312732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AB618E-E634-8B3C-57DE-74E571402F6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796" y="4769"/>
              <a:ext cx="2530" cy="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Calibri" panose="020F0502020204030204" charset="0"/>
                  <a:sym typeface="+mn-ea"/>
                </a:rPr>
                <a:t>②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请求服务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F3E13A4-CFEE-DC78-5156-AF59BE9534F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900" y="6596"/>
              <a:ext cx="2530" cy="530"/>
            </a:xfrm>
            <a:prstGeom prst="rect">
              <a:avLst/>
            </a:prstGeom>
            <a:ln w="3175">
              <a:noFill/>
              <a:tailEnd type="triangle" w="lg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实施服务监听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更新本地注册表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377724A-E6F9-AB11-7768-A9A2058C5BE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2835" y="3644"/>
              <a:ext cx="2715" cy="278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肘形连接符 31">
            <a:extLst>
              <a:ext uri="{FF2B5EF4-FFF2-40B4-BE49-F238E27FC236}">
                <a16:creationId xmlns:a16="http://schemas.microsoft.com/office/drawing/2014/main" id="{B683311C-F391-E79F-8481-178F206B62DD}"/>
              </a:ext>
            </a:extLst>
          </p:cNvPr>
          <p:cNvCxnSpPr>
            <a:cxnSpLocks/>
            <a:stCxn id="20" idx="3"/>
          </p:cNvCxnSpPr>
          <p:nvPr>
            <p:custDataLst>
              <p:tags r:id="rId1"/>
            </p:custDataLst>
          </p:nvPr>
        </p:nvCxnSpPr>
        <p:spPr>
          <a:xfrm flipV="1">
            <a:off x="3994973" y="3046358"/>
            <a:ext cx="1802440" cy="63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流程图: 决策 39">
            <a:extLst>
              <a:ext uri="{FF2B5EF4-FFF2-40B4-BE49-F238E27FC236}">
                <a16:creationId xmlns:a16="http://schemas.microsoft.com/office/drawing/2014/main" id="{1C7337B9-D790-CDA0-4670-FFD21358B29E}"/>
              </a:ext>
            </a:extLst>
          </p:cNvPr>
          <p:cNvSpPr/>
          <p:nvPr/>
        </p:nvSpPr>
        <p:spPr>
          <a:xfrm>
            <a:off x="5797413" y="2758496"/>
            <a:ext cx="2177548" cy="576991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判断是否是指定目标路由</a:t>
            </a:r>
          </a:p>
        </p:txBody>
      </p:sp>
      <p:cxnSp>
        <p:nvCxnSpPr>
          <p:cNvPr id="41" name="肘形连接符 77">
            <a:extLst>
              <a:ext uri="{FF2B5EF4-FFF2-40B4-BE49-F238E27FC236}">
                <a16:creationId xmlns:a16="http://schemas.microsoft.com/office/drawing/2014/main" id="{6C063DBB-35A9-BF92-0AA6-E83711C35A1A}"/>
              </a:ext>
            </a:extLst>
          </p:cNvPr>
          <p:cNvCxnSpPr>
            <a:cxnSpLocks/>
            <a:stCxn id="40" idx="2"/>
          </p:cNvCxnSpPr>
          <p:nvPr/>
        </p:nvCxnSpPr>
        <p:spPr>
          <a:xfrm rot="5400000">
            <a:off x="5979706" y="2832364"/>
            <a:ext cx="403359" cy="1409605"/>
          </a:xfrm>
          <a:prstGeom prst="bentConnector2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肘形连接符 78">
            <a:extLst>
              <a:ext uri="{FF2B5EF4-FFF2-40B4-BE49-F238E27FC236}">
                <a16:creationId xmlns:a16="http://schemas.microsoft.com/office/drawing/2014/main" id="{24589FE6-B791-C6E2-0B11-79D85D6AD711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7356486" y="2865187"/>
            <a:ext cx="403361" cy="1343959"/>
          </a:xfrm>
          <a:prstGeom prst="bentConnector2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流程图: 过程 48">
            <a:extLst>
              <a:ext uri="{FF2B5EF4-FFF2-40B4-BE49-F238E27FC236}">
                <a16:creationId xmlns:a16="http://schemas.microsoft.com/office/drawing/2014/main" id="{DCD83B66-C381-847D-F8DB-F714DEE6B27B}"/>
              </a:ext>
            </a:extLst>
          </p:cNvPr>
          <p:cNvSpPr/>
          <p:nvPr/>
        </p:nvSpPr>
        <p:spPr>
          <a:xfrm>
            <a:off x="4673309" y="3571206"/>
            <a:ext cx="803274" cy="33528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返回路由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7792845-D309-AF63-8DD4-6855139A94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24798" y="2538357"/>
            <a:ext cx="1606550" cy="33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Calibri" panose="020F0502020204030204" charset="0"/>
                <a:sym typeface="+mn-ea"/>
              </a:rPr>
              <a:t>③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路由选择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6D61E53-E767-84D2-9D3E-CC9064DC2E4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07348" y="3392517"/>
            <a:ext cx="1606550" cy="33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Calibri" panose="020F0502020204030204" charset="0"/>
                <a:sym typeface="+mn-ea"/>
              </a:rPr>
              <a:t>否</a:t>
            </a:r>
            <a:endParaRPr lang="zh-CN" altLang="en-US" sz="16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3" name="流程图: 过程 52">
            <a:extLst>
              <a:ext uri="{FF2B5EF4-FFF2-40B4-BE49-F238E27FC236}">
                <a16:creationId xmlns:a16="http://schemas.microsoft.com/office/drawing/2014/main" id="{27920580-CB68-6EE1-78D5-DA557CA841A0}"/>
              </a:ext>
            </a:extLst>
          </p:cNvPr>
          <p:cNvSpPr/>
          <p:nvPr/>
        </p:nvSpPr>
        <p:spPr>
          <a:xfrm>
            <a:off x="8232544" y="3558618"/>
            <a:ext cx="1086376" cy="33528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判断是否是动态键值路由</a:t>
            </a:r>
          </a:p>
        </p:txBody>
      </p:sp>
      <p:cxnSp>
        <p:nvCxnSpPr>
          <p:cNvPr id="56" name="肘形连接符 77">
            <a:extLst>
              <a:ext uri="{FF2B5EF4-FFF2-40B4-BE49-F238E27FC236}">
                <a16:creationId xmlns:a16="http://schemas.microsoft.com/office/drawing/2014/main" id="{C9C0C948-66FF-8976-F9B8-6D0580D64D4B}"/>
              </a:ext>
            </a:extLst>
          </p:cNvPr>
          <p:cNvCxnSpPr>
            <a:cxnSpLocks/>
          </p:cNvCxnSpPr>
          <p:nvPr/>
        </p:nvCxnSpPr>
        <p:spPr>
          <a:xfrm rot="5400000">
            <a:off x="7871754" y="3397006"/>
            <a:ext cx="403359" cy="1409605"/>
          </a:xfrm>
          <a:prstGeom prst="bentConnector2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DF00049E-01F8-6015-E2A7-C153FE158EB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646941" y="3948170"/>
            <a:ext cx="1606550" cy="33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Calibri" panose="020F0502020204030204" charset="0"/>
                <a:sym typeface="+mn-ea"/>
              </a:rPr>
              <a:t>否</a:t>
            </a:r>
            <a:endParaRPr lang="zh-CN" altLang="en-US" sz="16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58" name="肘形连接符 78">
            <a:extLst>
              <a:ext uri="{FF2B5EF4-FFF2-40B4-BE49-F238E27FC236}">
                <a16:creationId xmlns:a16="http://schemas.microsoft.com/office/drawing/2014/main" id="{3DA31EBE-7D96-E9AD-63FC-812E098D26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48535" y="3427854"/>
            <a:ext cx="403361" cy="1343959"/>
          </a:xfrm>
          <a:prstGeom prst="bentConnector2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548BA01C-BDF3-55A4-9478-74B1B837E9F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271993" y="3966938"/>
            <a:ext cx="1606550" cy="33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Calibri" panose="020F0502020204030204" charset="0"/>
                <a:sym typeface="+mn-ea"/>
              </a:rPr>
              <a:t>是</a:t>
            </a:r>
            <a:endParaRPr lang="zh-CN" altLang="en-US" sz="16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0" name="流程图: 过程 59">
            <a:extLst>
              <a:ext uri="{FF2B5EF4-FFF2-40B4-BE49-F238E27FC236}">
                <a16:creationId xmlns:a16="http://schemas.microsoft.com/office/drawing/2014/main" id="{C014A762-4D58-D013-8A7E-A86BCCD1EFF1}"/>
              </a:ext>
            </a:extLst>
          </p:cNvPr>
          <p:cNvSpPr/>
          <p:nvPr/>
        </p:nvSpPr>
        <p:spPr>
          <a:xfrm>
            <a:off x="6564748" y="4126948"/>
            <a:ext cx="803274" cy="33528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返回路由</a:t>
            </a:r>
          </a:p>
        </p:txBody>
      </p:sp>
      <p:sp>
        <p:nvSpPr>
          <p:cNvPr id="61" name="流程图: 过程 60">
            <a:extLst>
              <a:ext uri="{FF2B5EF4-FFF2-40B4-BE49-F238E27FC236}">
                <a16:creationId xmlns:a16="http://schemas.microsoft.com/office/drawing/2014/main" id="{C89A96D5-4163-D1D2-60B0-74C9FFD6548F}"/>
              </a:ext>
            </a:extLst>
          </p:cNvPr>
          <p:cNvSpPr/>
          <p:nvPr/>
        </p:nvSpPr>
        <p:spPr>
          <a:xfrm>
            <a:off x="10128781" y="4135847"/>
            <a:ext cx="1056669" cy="33528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判断服务类型</a:t>
            </a:r>
          </a:p>
        </p:txBody>
      </p:sp>
      <p:sp>
        <p:nvSpPr>
          <p:cNvPr id="62" name="流程图: 过程 61">
            <a:extLst>
              <a:ext uri="{FF2B5EF4-FFF2-40B4-BE49-F238E27FC236}">
                <a16:creationId xmlns:a16="http://schemas.microsoft.com/office/drawing/2014/main" id="{7C1A6E4E-4607-4492-33B6-D7DCDFD9B95F}"/>
              </a:ext>
            </a:extLst>
          </p:cNvPr>
          <p:cNvSpPr/>
          <p:nvPr/>
        </p:nvSpPr>
        <p:spPr>
          <a:xfrm>
            <a:off x="10254588" y="4971001"/>
            <a:ext cx="803274" cy="33528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返回路由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C5605CD-E973-51A6-7DB0-5E993D57E7EB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10653050" y="4455300"/>
            <a:ext cx="3175" cy="50546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E4726AF-82EB-83C0-CF19-EEE0927EC1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3DEB0B-F65D-9F0F-E7E4-D03A7956949B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2647FE-9A05-C5F7-53B6-876275526C5F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387632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9117" y="69747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Shenytong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4615" y="1371559"/>
            <a:ext cx="10940836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NB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项目组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——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局内实习生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fontAlgn="auto">
              <a:lnSpc>
                <a:spcPct val="150000"/>
              </a:lnSpc>
            </a:pP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fontAlgn="auto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香港大学 理学院 人工智能专业 研一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fontAlgn="auto">
              <a:lnSpc>
                <a:spcPct val="150000"/>
              </a:lnSpc>
            </a:pP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fontAlgn="auto">
              <a:lnSpc>
                <a:spcPct val="150000"/>
              </a:lnSpc>
            </a:pP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ACMer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 21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年获得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ICPC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区域赛金牌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fontAlgn="auto">
              <a:lnSpc>
                <a:spcPct val="150000"/>
              </a:lnSpc>
            </a:pP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fontAlgn="auto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游戏爱好者，占日常生活一半吧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自我介绍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指定目标路由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579519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一致性哈希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24389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9B99EFC-2272-F2C9-64DF-219237A64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10893"/>
              </p:ext>
            </p:extLst>
          </p:nvPr>
        </p:nvGraphicFramePr>
        <p:xfrm>
          <a:off x="2159590" y="472601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10965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62343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640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插入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96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</a:t>
                      </a:r>
                      <a:r>
                        <a:rPr lang="en-US" altLang="zh-CN" dirty="0" err="1"/>
                        <a:t>logn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</a:t>
                      </a:r>
                      <a:r>
                        <a:rPr lang="en-US" altLang="zh-CN" dirty="0" err="1"/>
                        <a:t>logn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</a:t>
                      </a:r>
                      <a:r>
                        <a:rPr lang="en-US" altLang="zh-CN" dirty="0" err="1"/>
                        <a:t>logn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93632"/>
                  </a:ext>
                </a:extLst>
              </a:tr>
            </a:tbl>
          </a:graphicData>
        </a:graphic>
      </p:graphicFrame>
      <p:pic>
        <p:nvPicPr>
          <p:cNvPr id="4098" name="Picture 2" descr="红黑树详解（上）（红黑树的基本概念、查找操作、插入操作）_红黑树渣哥-CSDN博客">
            <a:extLst>
              <a:ext uri="{FF2B5EF4-FFF2-40B4-BE49-F238E27FC236}">
                <a16:creationId xmlns:a16="http://schemas.microsoft.com/office/drawing/2014/main" id="{1F5D8007-C1D6-B240-6A40-7AD746DE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512" y="795315"/>
            <a:ext cx="6026975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942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随机路由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3897886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9B99EFC-2272-F2C9-64DF-219237A64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82444"/>
              </p:ext>
            </p:extLst>
          </p:nvPr>
        </p:nvGraphicFramePr>
        <p:xfrm>
          <a:off x="2078783" y="398173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10965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62343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640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插入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96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93632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3D92202-4137-1978-E54B-57D01BDF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822" y="1417670"/>
            <a:ext cx="7407922" cy="22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53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9B99EFC-2272-F2C9-64DF-219237A64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15380"/>
              </p:ext>
            </p:extLst>
          </p:nvPr>
        </p:nvGraphicFramePr>
        <p:xfrm>
          <a:off x="2078783" y="398173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10965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62343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640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插入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96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93632"/>
                  </a:ext>
                </a:extLst>
              </a:tr>
            </a:tbl>
          </a:graphicData>
        </a:graphic>
      </p:graphicFrame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A876213D-A59A-480E-DE37-F3332556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48" y="1472051"/>
            <a:ext cx="8398303" cy="20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11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7BB9F6CB-A6E8-0CC0-6C22-E5FF6FDA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88" y="344495"/>
            <a:ext cx="5948023" cy="50929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905E57-FE9E-E5B3-14B3-DF88E060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46" y="1390739"/>
            <a:ext cx="2684165" cy="6093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A70FDE-6481-E0F0-4918-34E3838E1671}"/>
              </a:ext>
            </a:extLst>
          </p:cNvPr>
          <p:cNvSpPr txBox="1"/>
          <p:nvPr/>
        </p:nvSpPr>
        <p:spPr>
          <a:xfrm>
            <a:off x="7790395" y="2649633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这是一种假随机！！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60053"/>
              </p:ext>
            </p:extLst>
          </p:nvPr>
        </p:nvGraphicFramePr>
        <p:xfrm>
          <a:off x="7077145" y="427617"/>
          <a:ext cx="472905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32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插入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556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D447A8CF-819A-4F42-2705-6519EBF8B6C7}"/>
              </a:ext>
            </a:extLst>
          </p:cNvPr>
          <p:cNvGrpSpPr/>
          <p:nvPr/>
        </p:nvGrpSpPr>
        <p:grpSpPr>
          <a:xfrm>
            <a:off x="789416" y="338273"/>
            <a:ext cx="9603520" cy="2733727"/>
            <a:chOff x="624946" y="997048"/>
            <a:chExt cx="11058011" cy="445995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988E315-3183-7729-A269-F111FB006240}"/>
                </a:ext>
              </a:extLst>
            </p:cNvPr>
            <p:cNvSpPr/>
            <p:nvPr/>
          </p:nvSpPr>
          <p:spPr>
            <a:xfrm>
              <a:off x="627285" y="2034463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addr0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EBF5A68-947C-A640-95CD-9911E21F09F9}"/>
                </a:ext>
              </a:extLst>
            </p:cNvPr>
            <p:cNvSpPr/>
            <p:nvPr/>
          </p:nvSpPr>
          <p:spPr>
            <a:xfrm>
              <a:off x="1553485" y="2034463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addr1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3A82973-B123-3D1A-7920-FF8D2160A040}"/>
                </a:ext>
              </a:extLst>
            </p:cNvPr>
            <p:cNvSpPr/>
            <p:nvPr/>
          </p:nvSpPr>
          <p:spPr>
            <a:xfrm>
              <a:off x="2481231" y="2034463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addr2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FEC55B5-99C5-2A2D-9C32-9A8CC371DFDE}"/>
                </a:ext>
              </a:extLst>
            </p:cNvPr>
            <p:cNvSpPr/>
            <p:nvPr/>
          </p:nvSpPr>
          <p:spPr>
            <a:xfrm>
              <a:off x="3407431" y="2034463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addr3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D962B15-11DC-E479-0082-AC3B67141402}"/>
                </a:ext>
              </a:extLst>
            </p:cNvPr>
            <p:cNvSpPr/>
            <p:nvPr/>
          </p:nvSpPr>
          <p:spPr>
            <a:xfrm>
              <a:off x="4338022" y="2034463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503CBA-4245-EFD5-FF54-04EC4F267E0E}"/>
                </a:ext>
              </a:extLst>
            </p:cNvPr>
            <p:cNvSpPr/>
            <p:nvPr/>
          </p:nvSpPr>
          <p:spPr>
            <a:xfrm>
              <a:off x="4338022" y="997048"/>
              <a:ext cx="912485" cy="508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addr4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B5514826-C06D-8B09-620C-C4C1AED42221}"/>
                </a:ext>
              </a:extLst>
            </p:cNvPr>
            <p:cNvCxnSpPr>
              <a:stCxn id="11" idx="2"/>
              <a:endCxn id="10" idx="0"/>
            </p:cNvCxnSpPr>
            <p:nvPr/>
          </p:nvCxnSpPr>
          <p:spPr>
            <a:xfrm>
              <a:off x="4794265" y="1505048"/>
              <a:ext cx="0" cy="529415"/>
            </a:xfrm>
            <a:prstGeom prst="straightConnector1">
              <a:avLst/>
            </a:prstGeom>
            <a:ln w="190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B8886C0-DFA6-582B-9CEF-28351F24C920}"/>
                </a:ext>
              </a:extLst>
            </p:cNvPr>
            <p:cNvSpPr/>
            <p:nvPr/>
          </p:nvSpPr>
          <p:spPr>
            <a:xfrm>
              <a:off x="3961739" y="1505048"/>
              <a:ext cx="1508936" cy="508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2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+mn-ea"/>
                </a:rPr>
                <a:t>加入一个新地址</a:t>
              </a:r>
              <a:endParaRPr lang="en-US" altLang="zh-CN" sz="12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E73014-84DE-3090-B491-5139AF45F9C7}"/>
                </a:ext>
              </a:extLst>
            </p:cNvPr>
            <p:cNvSpPr/>
            <p:nvPr/>
          </p:nvSpPr>
          <p:spPr>
            <a:xfrm>
              <a:off x="624946" y="1518886"/>
              <a:ext cx="912485" cy="508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List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：</a:t>
              </a:r>
              <a:endPara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29DD3D9-04BF-3DEC-6D52-16016196A700}"/>
                </a:ext>
              </a:extLst>
            </p:cNvPr>
            <p:cNvSpPr/>
            <p:nvPr/>
          </p:nvSpPr>
          <p:spPr>
            <a:xfrm>
              <a:off x="648822" y="4441000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addr0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8794948-BF98-F4C5-C492-CB5D140598E0}"/>
                </a:ext>
              </a:extLst>
            </p:cNvPr>
            <p:cNvSpPr/>
            <p:nvPr/>
          </p:nvSpPr>
          <p:spPr>
            <a:xfrm>
              <a:off x="1575022" y="4441000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addr1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7169D94-3E58-4C1B-AEE5-7692C4B5411B}"/>
                </a:ext>
              </a:extLst>
            </p:cNvPr>
            <p:cNvSpPr/>
            <p:nvPr/>
          </p:nvSpPr>
          <p:spPr>
            <a:xfrm>
              <a:off x="2502768" y="4441000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addr2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35D3612-949D-909E-755D-FEE35A63EA76}"/>
                </a:ext>
              </a:extLst>
            </p:cNvPr>
            <p:cNvSpPr/>
            <p:nvPr/>
          </p:nvSpPr>
          <p:spPr>
            <a:xfrm>
              <a:off x="3428968" y="4441000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addr3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8C432B3-C138-2FC2-75D5-27E0C1896D01}"/>
                </a:ext>
              </a:extLst>
            </p:cNvPr>
            <p:cNvSpPr/>
            <p:nvPr/>
          </p:nvSpPr>
          <p:spPr>
            <a:xfrm>
              <a:off x="4359559" y="4441000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E89CD80-EA74-BEB8-AC2E-A01D306876C9}"/>
                </a:ext>
              </a:extLst>
            </p:cNvPr>
            <p:cNvSpPr/>
            <p:nvPr/>
          </p:nvSpPr>
          <p:spPr>
            <a:xfrm>
              <a:off x="634871" y="3946347"/>
              <a:ext cx="912485" cy="508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Map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：</a:t>
              </a:r>
              <a:endPara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5C167CE-5139-BA3C-BD93-82EA4F03F2E0}"/>
                </a:ext>
              </a:extLst>
            </p:cNvPr>
            <p:cNvSpPr/>
            <p:nvPr/>
          </p:nvSpPr>
          <p:spPr>
            <a:xfrm>
              <a:off x="645391" y="4949000"/>
              <a:ext cx="912485" cy="5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0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48352A7-BBC7-3788-9911-DB1A09E057C2}"/>
                </a:ext>
              </a:extLst>
            </p:cNvPr>
            <p:cNvSpPr/>
            <p:nvPr/>
          </p:nvSpPr>
          <p:spPr>
            <a:xfrm>
              <a:off x="1571591" y="4949000"/>
              <a:ext cx="912485" cy="5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1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3B2A1D6-AFC7-E8AC-D819-64D43206F1DE}"/>
                </a:ext>
              </a:extLst>
            </p:cNvPr>
            <p:cNvSpPr/>
            <p:nvPr/>
          </p:nvSpPr>
          <p:spPr>
            <a:xfrm>
              <a:off x="2499337" y="4949000"/>
              <a:ext cx="912485" cy="5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2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57C9DC5-E1A0-688B-FF41-7F2346DAA45D}"/>
                </a:ext>
              </a:extLst>
            </p:cNvPr>
            <p:cNvSpPr/>
            <p:nvPr/>
          </p:nvSpPr>
          <p:spPr>
            <a:xfrm>
              <a:off x="3425537" y="4949000"/>
              <a:ext cx="912485" cy="5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B950D42-A910-3F64-CF50-A5666E066355}"/>
                </a:ext>
              </a:extLst>
            </p:cNvPr>
            <p:cNvSpPr/>
            <p:nvPr/>
          </p:nvSpPr>
          <p:spPr>
            <a:xfrm>
              <a:off x="4356128" y="4949000"/>
              <a:ext cx="912485" cy="5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873367B3-3FF1-DEE7-E984-75787F975781}"/>
                </a:ext>
              </a:extLst>
            </p:cNvPr>
            <p:cNvCxnSpPr>
              <a:cxnSpLocks/>
              <a:stCxn id="34" idx="2"/>
              <a:endCxn id="21" idx="0"/>
            </p:cNvCxnSpPr>
            <p:nvPr/>
          </p:nvCxnSpPr>
          <p:spPr>
            <a:xfrm>
              <a:off x="4813623" y="3864475"/>
              <a:ext cx="2179" cy="576525"/>
            </a:xfrm>
            <a:prstGeom prst="straightConnector1">
              <a:avLst/>
            </a:prstGeom>
            <a:ln w="190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4CB970B-923E-C146-41A2-60E73B74C936}"/>
                </a:ext>
              </a:extLst>
            </p:cNvPr>
            <p:cNvSpPr/>
            <p:nvPr/>
          </p:nvSpPr>
          <p:spPr>
            <a:xfrm>
              <a:off x="3914078" y="3880490"/>
              <a:ext cx="1803446" cy="508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2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+mn-ea"/>
                </a:rPr>
                <a:t>加入一个新键值对</a:t>
              </a:r>
              <a:endParaRPr lang="en-US" altLang="zh-CN" sz="12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8FAEB04-A673-647D-E379-585D65B381B5}"/>
                </a:ext>
              </a:extLst>
            </p:cNvPr>
            <p:cNvGrpSpPr/>
            <p:nvPr/>
          </p:nvGrpSpPr>
          <p:grpSpPr>
            <a:xfrm>
              <a:off x="4352147" y="2839324"/>
              <a:ext cx="917718" cy="1025151"/>
              <a:chOff x="4866321" y="2921000"/>
              <a:chExt cx="917718" cy="1025151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B02D35D-FF2C-C3AB-6974-1F3C63DC4A9D}"/>
                  </a:ext>
                </a:extLst>
              </p:cNvPr>
              <p:cNvSpPr/>
              <p:nvPr/>
            </p:nvSpPr>
            <p:spPr>
              <a:xfrm>
                <a:off x="4866321" y="2921000"/>
                <a:ext cx="912485" cy="508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94000"/>
                </a:schemeClr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addr4</a:t>
                </a: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7D59FB6-6FF6-6F89-D9CE-1138157A6D20}"/>
                  </a:ext>
                </a:extLst>
              </p:cNvPr>
              <p:cNvSpPr/>
              <p:nvPr/>
            </p:nvSpPr>
            <p:spPr>
              <a:xfrm>
                <a:off x="4871554" y="3438151"/>
                <a:ext cx="912485" cy="50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94000"/>
                </a:schemeClr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4</a:t>
                </a: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FB205F5-2D84-4890-F359-89B48A914130}"/>
                </a:ext>
              </a:extLst>
            </p:cNvPr>
            <p:cNvSpPr/>
            <p:nvPr/>
          </p:nvSpPr>
          <p:spPr>
            <a:xfrm>
              <a:off x="7038198" y="2034463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addr0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EB1072A-6439-165E-CFBF-3F0B7CAB30A6}"/>
                </a:ext>
              </a:extLst>
            </p:cNvPr>
            <p:cNvSpPr/>
            <p:nvPr/>
          </p:nvSpPr>
          <p:spPr>
            <a:xfrm>
              <a:off x="7964398" y="2034463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addr1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B1F249A-F11A-CB41-E25B-F97C28C9DA3F}"/>
                </a:ext>
              </a:extLst>
            </p:cNvPr>
            <p:cNvSpPr/>
            <p:nvPr/>
          </p:nvSpPr>
          <p:spPr>
            <a:xfrm>
              <a:off x="8892144" y="2034463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addr2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78DCA4F-B477-3780-F31B-9125F0D82A7E}"/>
                </a:ext>
              </a:extLst>
            </p:cNvPr>
            <p:cNvSpPr/>
            <p:nvPr/>
          </p:nvSpPr>
          <p:spPr>
            <a:xfrm>
              <a:off x="9818344" y="2034463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addr3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935D807-65FB-F010-D59D-418CAFDB94E1}"/>
                </a:ext>
              </a:extLst>
            </p:cNvPr>
            <p:cNvSpPr/>
            <p:nvPr/>
          </p:nvSpPr>
          <p:spPr>
            <a:xfrm>
              <a:off x="10748935" y="2034463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addr4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18D1DC1-1D43-83DB-9ADA-EC213E29CD28}"/>
                </a:ext>
              </a:extLst>
            </p:cNvPr>
            <p:cNvSpPr/>
            <p:nvPr/>
          </p:nvSpPr>
          <p:spPr>
            <a:xfrm>
              <a:off x="7059735" y="4441000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addr0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EB3057F-4BF6-27E0-463E-0619881AEE89}"/>
                </a:ext>
              </a:extLst>
            </p:cNvPr>
            <p:cNvSpPr/>
            <p:nvPr/>
          </p:nvSpPr>
          <p:spPr>
            <a:xfrm>
              <a:off x="7985935" y="4441000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addr1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646853A-4C8B-3AC5-F876-F33552218748}"/>
                </a:ext>
              </a:extLst>
            </p:cNvPr>
            <p:cNvSpPr/>
            <p:nvPr/>
          </p:nvSpPr>
          <p:spPr>
            <a:xfrm>
              <a:off x="8913681" y="4441000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addr2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637A016-4BEA-78DE-C001-D3203866839C}"/>
                </a:ext>
              </a:extLst>
            </p:cNvPr>
            <p:cNvSpPr/>
            <p:nvPr/>
          </p:nvSpPr>
          <p:spPr>
            <a:xfrm>
              <a:off x="9839881" y="4441000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addr3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7653813-E9A4-890E-7741-E85439B20277}"/>
                </a:ext>
              </a:extLst>
            </p:cNvPr>
            <p:cNvSpPr/>
            <p:nvPr/>
          </p:nvSpPr>
          <p:spPr>
            <a:xfrm>
              <a:off x="10770472" y="4441000"/>
              <a:ext cx="912485" cy="50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addr4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D541103-F09F-DC1F-27D5-96BB0A30F664}"/>
                </a:ext>
              </a:extLst>
            </p:cNvPr>
            <p:cNvSpPr/>
            <p:nvPr/>
          </p:nvSpPr>
          <p:spPr>
            <a:xfrm>
              <a:off x="7056304" y="4949000"/>
              <a:ext cx="912485" cy="5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0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2B8C200-D2F7-DD97-5CEE-75E32F9C3B6E}"/>
                </a:ext>
              </a:extLst>
            </p:cNvPr>
            <p:cNvSpPr/>
            <p:nvPr/>
          </p:nvSpPr>
          <p:spPr>
            <a:xfrm>
              <a:off x="7982504" y="4949000"/>
              <a:ext cx="912485" cy="5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1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968E50C-E537-E061-B85F-EC2B21503E6E}"/>
                </a:ext>
              </a:extLst>
            </p:cNvPr>
            <p:cNvSpPr/>
            <p:nvPr/>
          </p:nvSpPr>
          <p:spPr>
            <a:xfrm>
              <a:off x="8910250" y="4949000"/>
              <a:ext cx="912485" cy="5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2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A2D6963-BD73-3444-BC48-1F57E14FA062}"/>
                </a:ext>
              </a:extLst>
            </p:cNvPr>
            <p:cNvSpPr/>
            <p:nvPr/>
          </p:nvSpPr>
          <p:spPr>
            <a:xfrm>
              <a:off x="9836450" y="4949000"/>
              <a:ext cx="912485" cy="5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3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426696C-27FB-DBE4-F7B4-B102E9CC7814}"/>
                </a:ext>
              </a:extLst>
            </p:cNvPr>
            <p:cNvSpPr/>
            <p:nvPr/>
          </p:nvSpPr>
          <p:spPr>
            <a:xfrm>
              <a:off x="10767041" y="4949000"/>
              <a:ext cx="912485" cy="5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4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BB73B55-E295-7447-1E74-F9A92D81537C}"/>
                </a:ext>
              </a:extLst>
            </p:cNvPr>
            <p:cNvSpPr/>
            <p:nvPr/>
          </p:nvSpPr>
          <p:spPr>
            <a:xfrm>
              <a:off x="7029918" y="1516199"/>
              <a:ext cx="1846965" cy="508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New List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：</a:t>
              </a:r>
              <a:endPara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AB7A44A-3A87-4EFD-2AA1-BCD91CF791CE}"/>
                </a:ext>
              </a:extLst>
            </p:cNvPr>
            <p:cNvSpPr/>
            <p:nvPr/>
          </p:nvSpPr>
          <p:spPr>
            <a:xfrm>
              <a:off x="7060139" y="3932190"/>
              <a:ext cx="1846965" cy="508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New Map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：</a:t>
              </a:r>
              <a:endPara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65" name="右箭头 64">
              <a:extLst>
                <a:ext uri="{FF2B5EF4-FFF2-40B4-BE49-F238E27FC236}">
                  <a16:creationId xmlns:a16="http://schemas.microsoft.com/office/drawing/2014/main" id="{E966E2B1-D2E7-EAB9-DA41-72861D7F5DFD}"/>
                </a:ext>
              </a:extLst>
            </p:cNvPr>
            <p:cNvSpPr/>
            <p:nvPr/>
          </p:nvSpPr>
          <p:spPr>
            <a:xfrm>
              <a:off x="5988211" y="3428999"/>
              <a:ext cx="657722" cy="43547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/>
            </a:p>
          </p:txBody>
        </p: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0D76F01E-6368-9412-2D9E-2CDC94FFD091}"/>
                </a:ext>
              </a:extLst>
            </p:cNvPr>
            <p:cNvCxnSpPr>
              <a:cxnSpLocks/>
            </p:cNvCxnSpPr>
            <p:nvPr/>
          </p:nvCxnSpPr>
          <p:spPr>
            <a:xfrm>
              <a:off x="6252117" y="2034463"/>
              <a:ext cx="0" cy="34225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5BE627AA-7472-825E-82A4-20E712AC15E5}"/>
              </a:ext>
            </a:extLst>
          </p:cNvPr>
          <p:cNvGrpSpPr/>
          <p:nvPr/>
        </p:nvGrpSpPr>
        <p:grpSpPr>
          <a:xfrm>
            <a:off x="860106" y="3527074"/>
            <a:ext cx="9153683" cy="2840271"/>
            <a:chOff x="860106" y="3471319"/>
            <a:chExt cx="9153683" cy="2840271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EFC60E5-00DD-3D58-2690-8769A04875CC}"/>
                </a:ext>
              </a:extLst>
            </p:cNvPr>
            <p:cNvSpPr/>
            <p:nvPr/>
          </p:nvSpPr>
          <p:spPr>
            <a:xfrm>
              <a:off x="860106" y="5419830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addr0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C6A76AA8-29F6-705D-D82E-BACA61B1F41B}"/>
                </a:ext>
              </a:extLst>
            </p:cNvPr>
            <p:cNvSpPr/>
            <p:nvPr/>
          </p:nvSpPr>
          <p:spPr>
            <a:xfrm>
              <a:off x="1672001" y="5419830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addr1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3DFB334A-758D-891D-3981-AA12B296E81F}"/>
                </a:ext>
              </a:extLst>
            </p:cNvPr>
            <p:cNvSpPr/>
            <p:nvPr/>
          </p:nvSpPr>
          <p:spPr>
            <a:xfrm>
              <a:off x="2485251" y="5419830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addr2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236EA48-F8C1-F1E7-5343-5A56DE96C528}"/>
                </a:ext>
              </a:extLst>
            </p:cNvPr>
            <p:cNvSpPr/>
            <p:nvPr/>
          </p:nvSpPr>
          <p:spPr>
            <a:xfrm>
              <a:off x="3297146" y="5419830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addr3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5C99B4D-2AF7-133C-CFF6-BFC488431467}"/>
                </a:ext>
              </a:extLst>
            </p:cNvPr>
            <p:cNvSpPr/>
            <p:nvPr/>
          </p:nvSpPr>
          <p:spPr>
            <a:xfrm>
              <a:off x="4112890" y="5419830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addr4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EC8974D-47CE-BABF-06C1-79896BB4A9AB}"/>
                </a:ext>
              </a:extLst>
            </p:cNvPr>
            <p:cNvSpPr/>
            <p:nvPr/>
          </p:nvSpPr>
          <p:spPr>
            <a:xfrm>
              <a:off x="865361" y="4248795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addr0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1AFA954-A0E6-A727-008D-5F56D371ED21}"/>
                </a:ext>
              </a:extLst>
            </p:cNvPr>
            <p:cNvSpPr/>
            <p:nvPr/>
          </p:nvSpPr>
          <p:spPr>
            <a:xfrm>
              <a:off x="1677256" y="4248795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addr1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D9A815DA-85C6-BE60-CAFF-4DC6D6B3DA73}"/>
                </a:ext>
              </a:extLst>
            </p:cNvPr>
            <p:cNvSpPr/>
            <p:nvPr/>
          </p:nvSpPr>
          <p:spPr>
            <a:xfrm>
              <a:off x="2490506" y="4248795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addr2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C0065C27-5AF7-B609-07BF-4E8E8DD08773}"/>
                </a:ext>
              </a:extLst>
            </p:cNvPr>
            <p:cNvSpPr/>
            <p:nvPr/>
          </p:nvSpPr>
          <p:spPr>
            <a:xfrm>
              <a:off x="3302401" y="4248795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addr3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76631611-D89A-FCF1-F498-85FB86260CEB}"/>
                </a:ext>
              </a:extLst>
            </p:cNvPr>
            <p:cNvSpPr/>
            <p:nvPr/>
          </p:nvSpPr>
          <p:spPr>
            <a:xfrm>
              <a:off x="4118146" y="4248795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addr4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A25797B5-F59F-1F16-DB79-2B8F13D3CB00}"/>
                </a:ext>
              </a:extLst>
            </p:cNvPr>
            <p:cNvSpPr/>
            <p:nvPr/>
          </p:nvSpPr>
          <p:spPr>
            <a:xfrm>
              <a:off x="862354" y="4557075"/>
              <a:ext cx="799873" cy="30828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0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483A5DE8-E7F2-0E2B-EE45-8DA50BB0159C}"/>
                </a:ext>
              </a:extLst>
            </p:cNvPr>
            <p:cNvSpPr/>
            <p:nvPr/>
          </p:nvSpPr>
          <p:spPr>
            <a:xfrm>
              <a:off x="1674249" y="4557075"/>
              <a:ext cx="799873" cy="30828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1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CD0CB0E-3546-D562-AFF1-9D64123DDE55}"/>
                </a:ext>
              </a:extLst>
            </p:cNvPr>
            <p:cNvSpPr/>
            <p:nvPr/>
          </p:nvSpPr>
          <p:spPr>
            <a:xfrm>
              <a:off x="2487499" y="4557075"/>
              <a:ext cx="799873" cy="30828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2</a:t>
              </a: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D92ABCB-4B5F-E642-3253-D71689948B0C}"/>
                </a:ext>
              </a:extLst>
            </p:cNvPr>
            <p:cNvSpPr/>
            <p:nvPr/>
          </p:nvSpPr>
          <p:spPr>
            <a:xfrm>
              <a:off x="3299394" y="4557075"/>
              <a:ext cx="799873" cy="30828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3</a:t>
              </a: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6AC3A943-4F28-45CC-B577-4E692308C968}"/>
                </a:ext>
              </a:extLst>
            </p:cNvPr>
            <p:cNvSpPr/>
            <p:nvPr/>
          </p:nvSpPr>
          <p:spPr>
            <a:xfrm>
              <a:off x="4115138" y="4557075"/>
              <a:ext cx="799873" cy="30828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4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BB86FB6-4A5C-82AB-AE27-EC44517208D8}"/>
                </a:ext>
              </a:extLst>
            </p:cNvPr>
            <p:cNvSpPr/>
            <p:nvPr/>
          </p:nvSpPr>
          <p:spPr>
            <a:xfrm>
              <a:off x="862624" y="5126591"/>
              <a:ext cx="835025" cy="30828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List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：</a:t>
              </a:r>
              <a:endPara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9C08D2B-080F-1B49-495A-02CE19375CA0}"/>
                </a:ext>
              </a:extLst>
            </p:cNvPr>
            <p:cNvSpPr/>
            <p:nvPr/>
          </p:nvSpPr>
          <p:spPr>
            <a:xfrm>
              <a:off x="865715" y="3953558"/>
              <a:ext cx="798677" cy="30828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Map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：</a:t>
              </a:r>
              <a:endPara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90C2ACE-1F45-7F2F-61CF-C9FED060DA10}"/>
                </a:ext>
              </a:extLst>
            </p:cNvPr>
            <p:cNvSpPr/>
            <p:nvPr/>
          </p:nvSpPr>
          <p:spPr>
            <a:xfrm>
              <a:off x="2226078" y="3471319"/>
              <a:ext cx="1322714" cy="30828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2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+mn-ea"/>
                </a:rPr>
                <a:t>删除地址</a:t>
              </a:r>
              <a:r>
                <a:rPr lang="en-US" altLang="zh-CN" sz="1200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+mn-ea"/>
                </a:rPr>
                <a:t>addr2</a:t>
              </a:r>
            </a:p>
          </p:txBody>
        </p:sp>
        <p:cxnSp>
          <p:nvCxnSpPr>
            <p:cNvPr id="92" name="直线箭头连接符 91">
              <a:extLst>
                <a:ext uri="{FF2B5EF4-FFF2-40B4-BE49-F238E27FC236}">
                  <a16:creationId xmlns:a16="http://schemas.microsoft.com/office/drawing/2014/main" id="{D684C4E0-CEB3-FD0A-023F-2E61DEF2B364}"/>
                </a:ext>
              </a:extLst>
            </p:cNvPr>
            <p:cNvCxnSpPr>
              <a:stCxn id="91" idx="2"/>
              <a:endCxn id="81" idx="0"/>
            </p:cNvCxnSpPr>
            <p:nvPr/>
          </p:nvCxnSpPr>
          <p:spPr>
            <a:xfrm>
              <a:off x="2887435" y="3779600"/>
              <a:ext cx="3008" cy="469195"/>
            </a:xfrm>
            <a:prstGeom prst="straightConnector1">
              <a:avLst/>
            </a:prstGeom>
            <a:ln w="190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箭头连接符 92">
              <a:extLst>
                <a:ext uri="{FF2B5EF4-FFF2-40B4-BE49-F238E27FC236}">
                  <a16:creationId xmlns:a16="http://schemas.microsoft.com/office/drawing/2014/main" id="{A023FB97-8F28-3902-9FD5-79205D588E95}"/>
                </a:ext>
              </a:extLst>
            </p:cNvPr>
            <p:cNvCxnSpPr>
              <a:stCxn id="86" idx="2"/>
              <a:endCxn id="76" idx="0"/>
            </p:cNvCxnSpPr>
            <p:nvPr/>
          </p:nvCxnSpPr>
          <p:spPr>
            <a:xfrm flipH="1">
              <a:off x="2885188" y="4865356"/>
              <a:ext cx="2248" cy="554474"/>
            </a:xfrm>
            <a:prstGeom prst="straightConnector1">
              <a:avLst/>
            </a:prstGeom>
            <a:ln w="190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93A8111-C26C-3131-670C-1E1CEDC78337}"/>
                </a:ext>
              </a:extLst>
            </p:cNvPr>
            <p:cNvSpPr/>
            <p:nvPr/>
          </p:nvSpPr>
          <p:spPr>
            <a:xfrm>
              <a:off x="1374237" y="5005855"/>
              <a:ext cx="3138590" cy="30828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2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+mn-ea"/>
                </a:rPr>
                <a:t>删除</a:t>
              </a:r>
              <a:r>
                <a:rPr lang="en-US" altLang="zh-CN" sz="12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+mn-ea"/>
                </a:rPr>
                <a:t>key</a:t>
              </a:r>
              <a:r>
                <a:rPr lang="zh-CN" altLang="en-US" sz="12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+mn-ea"/>
                </a:rPr>
                <a:t>值；</a:t>
              </a:r>
              <a:endParaRPr lang="en-US" altLang="zh-CN" sz="12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12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+mn-ea"/>
                </a:rPr>
                <a:t>找到删除地址在路由列表中的位置并删除</a:t>
              </a:r>
              <a:endParaRPr lang="en-US" altLang="zh-CN" sz="12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endParaRPr>
            </a:p>
          </p:txBody>
        </p:sp>
        <p:cxnSp>
          <p:nvCxnSpPr>
            <p:cNvPr id="95" name="肘形连接符 94">
              <a:extLst>
                <a:ext uri="{FF2B5EF4-FFF2-40B4-BE49-F238E27FC236}">
                  <a16:creationId xmlns:a16="http://schemas.microsoft.com/office/drawing/2014/main" id="{FABFCD3F-F7E2-E822-371A-68A4039F3F1E}"/>
                </a:ext>
              </a:extLst>
            </p:cNvPr>
            <p:cNvCxnSpPr>
              <a:cxnSpLocks/>
              <a:stCxn id="78" idx="2"/>
              <a:endCxn id="76" idx="2"/>
            </p:cNvCxnSpPr>
            <p:nvPr/>
          </p:nvCxnSpPr>
          <p:spPr>
            <a:xfrm rot="5400000">
              <a:off x="3700721" y="4914292"/>
              <a:ext cx="7707" cy="1627639"/>
            </a:xfrm>
            <a:prstGeom prst="bentConnector3">
              <a:avLst>
                <a:gd name="adj1" fmla="val 2853669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40F6E94-9F97-FCE9-E4D4-682C595A5D57}"/>
                </a:ext>
              </a:extLst>
            </p:cNvPr>
            <p:cNvSpPr/>
            <p:nvPr/>
          </p:nvSpPr>
          <p:spPr>
            <a:xfrm>
              <a:off x="2866801" y="6003309"/>
              <a:ext cx="1646026" cy="30828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200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sym typeface="+mn-ea"/>
                </a:rPr>
                <a:t>用路由列表的最后一个元素填充删除位置</a:t>
              </a:r>
              <a:endParaRPr lang="en-US" altLang="zh-CN" sz="12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301FBFF-E724-FC3E-E256-294AD157570F}"/>
                </a:ext>
              </a:extLst>
            </p:cNvPr>
            <p:cNvSpPr/>
            <p:nvPr/>
          </p:nvSpPr>
          <p:spPr>
            <a:xfrm>
              <a:off x="6761846" y="5419830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addr0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3918D0B2-2F97-345A-341D-D01A7C1D469D}"/>
                </a:ext>
              </a:extLst>
            </p:cNvPr>
            <p:cNvSpPr/>
            <p:nvPr/>
          </p:nvSpPr>
          <p:spPr>
            <a:xfrm>
              <a:off x="7573741" y="5419830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addr1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66AAF27-E2DC-C94D-6556-743580D219B5}"/>
                </a:ext>
              </a:extLst>
            </p:cNvPr>
            <p:cNvSpPr/>
            <p:nvPr/>
          </p:nvSpPr>
          <p:spPr>
            <a:xfrm>
              <a:off x="8386991" y="5419830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addr4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F58CD9F-7899-13F2-1705-26DE8503E55D}"/>
                </a:ext>
              </a:extLst>
            </p:cNvPr>
            <p:cNvSpPr/>
            <p:nvPr/>
          </p:nvSpPr>
          <p:spPr>
            <a:xfrm>
              <a:off x="9198886" y="5419830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addr3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A5923385-7622-1524-7263-BF0A9C2ABC95}"/>
                </a:ext>
              </a:extLst>
            </p:cNvPr>
            <p:cNvSpPr/>
            <p:nvPr/>
          </p:nvSpPr>
          <p:spPr>
            <a:xfrm>
              <a:off x="6776876" y="4248795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addr0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9A74BE7B-B125-37B4-95B8-1CCB7A3A6B7C}"/>
                </a:ext>
              </a:extLst>
            </p:cNvPr>
            <p:cNvSpPr/>
            <p:nvPr/>
          </p:nvSpPr>
          <p:spPr>
            <a:xfrm>
              <a:off x="7588771" y="4248795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addr1</a:t>
              </a: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F1F554E-C3F1-BF6D-F38A-EB2D0D2938F7}"/>
                </a:ext>
              </a:extLst>
            </p:cNvPr>
            <p:cNvSpPr/>
            <p:nvPr/>
          </p:nvSpPr>
          <p:spPr>
            <a:xfrm>
              <a:off x="8402021" y="4248795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addr3</a:t>
              </a: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2495917F-6BE4-7241-AEF7-F1601AE260FB}"/>
                </a:ext>
              </a:extLst>
            </p:cNvPr>
            <p:cNvSpPr/>
            <p:nvPr/>
          </p:nvSpPr>
          <p:spPr>
            <a:xfrm>
              <a:off x="9213916" y="4248795"/>
              <a:ext cx="799873" cy="30828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addr4</a:t>
              </a: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78290E5-4CEF-F572-DB1C-185021B97434}"/>
                </a:ext>
              </a:extLst>
            </p:cNvPr>
            <p:cNvSpPr/>
            <p:nvPr/>
          </p:nvSpPr>
          <p:spPr>
            <a:xfrm>
              <a:off x="6773869" y="4557075"/>
              <a:ext cx="799873" cy="30828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0</a:t>
              </a: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5F1A89E9-AF7F-0DCD-7049-38871BB6F6A3}"/>
                </a:ext>
              </a:extLst>
            </p:cNvPr>
            <p:cNvSpPr/>
            <p:nvPr/>
          </p:nvSpPr>
          <p:spPr>
            <a:xfrm>
              <a:off x="7585764" y="4557075"/>
              <a:ext cx="799873" cy="30828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1</a:t>
              </a: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B3E947DF-DE0C-19E6-346E-156115D0FBEA}"/>
                </a:ext>
              </a:extLst>
            </p:cNvPr>
            <p:cNvSpPr/>
            <p:nvPr/>
          </p:nvSpPr>
          <p:spPr>
            <a:xfrm>
              <a:off x="8399014" y="4557075"/>
              <a:ext cx="799873" cy="30828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3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60E06BC-196A-8B62-C172-164446222002}"/>
                </a:ext>
              </a:extLst>
            </p:cNvPr>
            <p:cNvSpPr/>
            <p:nvPr/>
          </p:nvSpPr>
          <p:spPr>
            <a:xfrm>
              <a:off x="9210909" y="4557075"/>
              <a:ext cx="799873" cy="30828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4</a:t>
              </a: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684F90D7-38B0-DE95-2F01-2F0141134770}"/>
                </a:ext>
              </a:extLst>
            </p:cNvPr>
            <p:cNvSpPr/>
            <p:nvPr/>
          </p:nvSpPr>
          <p:spPr>
            <a:xfrm>
              <a:off x="6754588" y="5105321"/>
              <a:ext cx="1619026" cy="30828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New List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：</a:t>
              </a:r>
              <a:endPara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D8AB3E7F-5E66-7C32-507B-A1CAF64C09FA}"/>
                </a:ext>
              </a:extLst>
            </p:cNvPr>
            <p:cNvSpPr/>
            <p:nvPr/>
          </p:nvSpPr>
          <p:spPr>
            <a:xfrm>
              <a:off x="6777230" y="3940022"/>
              <a:ext cx="1619026" cy="30828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New Map</a:t>
              </a: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：</a:t>
              </a:r>
              <a:endPara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111" name="右箭头 110">
              <a:extLst>
                <a:ext uri="{FF2B5EF4-FFF2-40B4-BE49-F238E27FC236}">
                  <a16:creationId xmlns:a16="http://schemas.microsoft.com/office/drawing/2014/main" id="{95FD45AA-2025-B774-A205-1522A7432F83}"/>
                </a:ext>
              </a:extLst>
            </p:cNvPr>
            <p:cNvSpPr/>
            <p:nvPr/>
          </p:nvSpPr>
          <p:spPr>
            <a:xfrm>
              <a:off x="5470062" y="4913111"/>
              <a:ext cx="576551" cy="26426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/>
            </a:p>
          </p:txBody>
        </p:sp>
        <p:cxnSp>
          <p:nvCxnSpPr>
            <p:cNvPr id="112" name="直线连接符 111">
              <a:extLst>
                <a:ext uri="{FF2B5EF4-FFF2-40B4-BE49-F238E27FC236}">
                  <a16:creationId xmlns:a16="http://schemas.microsoft.com/office/drawing/2014/main" id="{493E0F78-97C0-6E2C-E9C4-AC67E6F6B650}"/>
                </a:ext>
              </a:extLst>
            </p:cNvPr>
            <p:cNvCxnSpPr>
              <a:cxnSpLocks/>
            </p:cNvCxnSpPr>
            <p:nvPr/>
          </p:nvCxnSpPr>
          <p:spPr>
            <a:xfrm>
              <a:off x="5701399" y="4186183"/>
              <a:ext cx="0" cy="15670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72DC491-7DA7-6ACD-110A-B0F4978AF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11525"/>
              </p:ext>
            </p:extLst>
          </p:nvPr>
        </p:nvGraphicFramePr>
        <p:xfrm>
          <a:off x="7077145" y="6001585"/>
          <a:ext cx="472905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32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插入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774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平滑加权轮询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304558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DB8390B-38A9-6B21-EF6D-CF87B4171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003829"/>
              </p:ext>
            </p:extLst>
          </p:nvPr>
        </p:nvGraphicFramePr>
        <p:xfrm>
          <a:off x="2165950" y="5677359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10965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62343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640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插入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96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93632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D0F7F369-32F0-6F08-C538-67760FCEF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477" y="94672"/>
            <a:ext cx="4914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课题研究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C09932-7BB1-1F3B-D7B8-2484A7D5034D}"/>
              </a:ext>
            </a:extLst>
          </p:cNvPr>
          <p:cNvSpPr txBox="1"/>
          <p:nvPr/>
        </p:nvSpPr>
        <p:spPr>
          <a:xfrm>
            <a:off x="921338" y="1048835"/>
            <a:ext cx="10349323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由于这种加权方式的循环节总是一样的，循环节开始的时候重合会有很大的负载，那就需要打乱循环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循环节是和，初始化先做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random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次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61AD9092-0E20-1FBB-FEDD-38D509D3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04" y="2516619"/>
            <a:ext cx="5686425" cy="752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707A6C-5FBD-EC60-7481-9CF4CB9FA0EF}"/>
              </a:ext>
            </a:extLst>
          </p:cNvPr>
          <p:cNvSpPr txBox="1"/>
          <p:nvPr/>
        </p:nvSpPr>
        <p:spPr>
          <a:xfrm>
            <a:off x="921338" y="3869770"/>
            <a:ext cx="7455465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然后利用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go map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的假随机性，在权值相同时拥有不同的选择顺序</a:t>
            </a:r>
          </a:p>
        </p:txBody>
      </p:sp>
    </p:spTree>
    <p:extLst>
      <p:ext uri="{BB962C8B-B14F-4D97-AF65-F5344CB8AC3E}">
        <p14:creationId xmlns:p14="http://schemas.microsoft.com/office/powerpoint/2010/main" val="1860489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最少连接和加权最少连接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7C71181-49C7-ED65-4DAB-FEB3CD3D3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093621"/>
              </p:ext>
            </p:extLst>
          </p:nvPr>
        </p:nvGraphicFramePr>
        <p:xfrm>
          <a:off x="2159590" y="472601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10965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62343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640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插入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96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93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636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84AA1C8D-F980-829E-4638-A8A9C0E9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83" y="808074"/>
            <a:ext cx="3197856" cy="3345800"/>
          </a:xfrm>
          <a:prstGeom prst="rect">
            <a:avLst/>
          </a:prstGeom>
        </p:spPr>
      </p:pic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DAE76D77-3823-F68C-CC7E-CD6F6E639C72}"/>
              </a:ext>
            </a:extLst>
          </p:cNvPr>
          <p:cNvSpPr/>
          <p:nvPr/>
        </p:nvSpPr>
        <p:spPr>
          <a:xfrm>
            <a:off x="3593805" y="848543"/>
            <a:ext cx="199893" cy="326486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24F797B3-0802-4792-E2FE-05B7129D5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609" y="823689"/>
            <a:ext cx="3314568" cy="3314568"/>
          </a:xfrm>
          <a:prstGeom prst="rect">
            <a:avLst/>
          </a:prstGeom>
        </p:spPr>
      </p:pic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F4B9A8D0-D262-4CBF-96AB-AA7B5A3A369D}"/>
              </a:ext>
            </a:extLst>
          </p:cNvPr>
          <p:cNvSpPr/>
          <p:nvPr/>
        </p:nvSpPr>
        <p:spPr>
          <a:xfrm>
            <a:off x="7768339" y="848542"/>
            <a:ext cx="199893" cy="326486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71F259E-CEDC-3EF3-C5F3-A47DE5640E75}"/>
              </a:ext>
            </a:extLst>
          </p:cNvPr>
          <p:cNvGrpSpPr/>
          <p:nvPr/>
        </p:nvGrpSpPr>
        <p:grpSpPr>
          <a:xfrm>
            <a:off x="8207108" y="2066970"/>
            <a:ext cx="4041599" cy="1233376"/>
            <a:chOff x="5095124" y="4682579"/>
            <a:chExt cx="4041599" cy="12333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3F9FD67-3494-E23D-5012-A990261C298E}"/>
                    </a:ext>
                  </a:extLst>
                </p:cNvPr>
                <p:cNvSpPr txBox="1"/>
                <p:nvPr/>
              </p:nvSpPr>
              <p:spPr>
                <a:xfrm>
                  <a:off x="6035041" y="4727236"/>
                  <a:ext cx="2206181" cy="5690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onn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𝑊𝑒𝑖𝑔h𝑡𝐴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𝐶𝑜𝑛𝑛𝐵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𝑊𝑒𝑖𝑔h𝑡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3F9FD67-3494-E23D-5012-A990261C2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5041" y="4727236"/>
                  <a:ext cx="2206181" cy="5690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A167798-6A8B-3440-7C8C-9CF43724F903}"/>
                    </a:ext>
                  </a:extLst>
                </p:cNvPr>
                <p:cNvSpPr txBox="1"/>
                <p:nvPr/>
              </p:nvSpPr>
              <p:spPr>
                <a:xfrm>
                  <a:off x="5139539" y="5580394"/>
                  <a:ext cx="3997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𝐶𝑜𝑛𝑛𝐴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𝑊𝑒𝑖𝑔h𝑡𝐵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𝑊𝑒𝑖𝑔h𝑡𝐴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𝐶𝑜𝑛𝑛𝐵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A167798-6A8B-3440-7C8C-9CF43724F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9539" y="5580394"/>
                  <a:ext cx="399718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916" t="-2174" r="-763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流程图: 过程 14">
              <a:extLst>
                <a:ext uri="{FF2B5EF4-FFF2-40B4-BE49-F238E27FC236}">
                  <a16:creationId xmlns:a16="http://schemas.microsoft.com/office/drawing/2014/main" id="{54A62F51-7F02-4BF5-284D-570195314029}"/>
                </a:ext>
              </a:extLst>
            </p:cNvPr>
            <p:cNvSpPr/>
            <p:nvPr/>
          </p:nvSpPr>
          <p:spPr>
            <a:xfrm>
              <a:off x="6016612" y="4682579"/>
              <a:ext cx="1000876" cy="663471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6" name="流程图: 过程 15">
              <a:extLst>
                <a:ext uri="{FF2B5EF4-FFF2-40B4-BE49-F238E27FC236}">
                  <a16:creationId xmlns:a16="http://schemas.microsoft.com/office/drawing/2014/main" id="{060CBEFC-715B-6060-19B8-285A8F4C51FD}"/>
                </a:ext>
              </a:extLst>
            </p:cNvPr>
            <p:cNvSpPr/>
            <p:nvPr/>
          </p:nvSpPr>
          <p:spPr>
            <a:xfrm>
              <a:off x="5095124" y="5545942"/>
              <a:ext cx="1922364" cy="370013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18" name="图片 17" descr="文本&#10;&#10;描述已自动生成">
            <a:extLst>
              <a:ext uri="{FF2B5EF4-FFF2-40B4-BE49-F238E27FC236}">
                <a16:creationId xmlns:a16="http://schemas.microsoft.com/office/drawing/2014/main" id="{E2773872-50D0-4E64-4B62-D8F1F8D4C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3" y="4393373"/>
            <a:ext cx="3967292" cy="1489863"/>
          </a:xfrm>
          <a:prstGeom prst="rect">
            <a:avLst/>
          </a:prstGeom>
        </p:spPr>
      </p:pic>
      <p:pic>
        <p:nvPicPr>
          <p:cNvPr id="20" name="图片 19" descr="文本&#10;&#10;描述已自动生成">
            <a:extLst>
              <a:ext uri="{FF2B5EF4-FFF2-40B4-BE49-F238E27FC236}">
                <a16:creationId xmlns:a16="http://schemas.microsoft.com/office/drawing/2014/main" id="{61647F8F-BECA-E3E2-A2C2-30EE5568E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815" y="4393373"/>
            <a:ext cx="4529234" cy="21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37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最快响应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F12845E-99E4-AB0F-8239-06ED39BE1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093621"/>
              </p:ext>
            </p:extLst>
          </p:nvPr>
        </p:nvGraphicFramePr>
        <p:xfrm>
          <a:off x="2159590" y="472601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10965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62343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640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插入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96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93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242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4" name="图片 3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41ED24EA-F02A-0EA8-CE24-176968C04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67" y="1061689"/>
            <a:ext cx="8497209" cy="18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23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动态键值注册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3757963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结果及分析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  <p:extLst>
      <p:ext uri="{BB962C8B-B14F-4D97-AF65-F5344CB8AC3E}">
        <p14:creationId xmlns:p14="http://schemas.microsoft.com/office/powerpoint/2010/main" val="1450738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7F7D84-AD31-9A32-7A1E-E1BCA684854B}"/>
              </a:ext>
            </a:extLst>
          </p:cNvPr>
          <p:cNvSpPr txBox="1"/>
          <p:nvPr/>
        </p:nvSpPr>
        <p:spPr>
          <a:xfrm>
            <a:off x="229116" y="697472"/>
            <a:ext cx="915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指定目标路由（发送端发送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10000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条消息，完全接收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FE47D67-B06C-2177-8C5F-85E01FCE9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976869"/>
              </p:ext>
            </p:extLst>
          </p:nvPr>
        </p:nvGraphicFramePr>
        <p:xfrm>
          <a:off x="581705" y="1488041"/>
          <a:ext cx="10443207" cy="435134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583265">
                  <a:extLst>
                    <a:ext uri="{9D8B030D-6E8A-4147-A177-3AD203B41FA5}">
                      <a16:colId xmlns:a16="http://schemas.microsoft.com/office/drawing/2014/main" val="2422533613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3130426707"/>
                    </a:ext>
                  </a:extLst>
                </a:gridCol>
                <a:gridCol w="1749794">
                  <a:extLst>
                    <a:ext uri="{9D8B030D-6E8A-4147-A177-3AD203B41FA5}">
                      <a16:colId xmlns:a16="http://schemas.microsoft.com/office/drawing/2014/main" val="3774551507"/>
                    </a:ext>
                  </a:extLst>
                </a:gridCol>
                <a:gridCol w="694362">
                  <a:extLst>
                    <a:ext uri="{9D8B030D-6E8A-4147-A177-3AD203B41FA5}">
                      <a16:colId xmlns:a16="http://schemas.microsoft.com/office/drawing/2014/main" val="4290522725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643450826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122210212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569356008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262101369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968122670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3736978728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976664721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009731236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3171487810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717445928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508579297"/>
                    </a:ext>
                  </a:extLst>
                </a:gridCol>
              </a:tblGrid>
              <a:tr h="189189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服务</a:t>
                      </a:r>
                      <a:br>
                        <a:rPr lang="zh-CN" altLang="en-US" sz="1200" u="none" strike="noStrike" dirty="0">
                          <a:effectLst/>
                        </a:rPr>
                      </a:br>
                      <a:r>
                        <a:rPr lang="zh-CN" altLang="en-US" sz="1200" u="none" strike="noStrike" dirty="0">
                          <a:effectLst/>
                        </a:rPr>
                        <a:t>发现</a:t>
                      </a:r>
                      <a:endParaRPr lang="zh-CN" alt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（</a:t>
                      </a:r>
                      <a:r>
                        <a:rPr lang="en-US" altLang="zh-CN" sz="1200" u="none" strike="noStrike" dirty="0">
                          <a:effectLst/>
                        </a:rPr>
                        <a:t>500</a:t>
                      </a:r>
                      <a:r>
                        <a:rPr lang="zh-CN" altLang="en-US" sz="1200" u="none" strike="noStrike" dirty="0">
                          <a:effectLst/>
                        </a:rPr>
                        <a:t>，</a:t>
                      </a:r>
                      <a:r>
                        <a:rPr lang="en-US" altLang="zh-CN" sz="1200" u="none" strike="noStrike" dirty="0">
                          <a:effectLst/>
                        </a:rPr>
                        <a:t>500</a:t>
                      </a:r>
                      <a:r>
                        <a:rPr lang="zh-CN" altLang="en-US" sz="1200" u="none" strike="noStrike" dirty="0">
                          <a:effectLst/>
                        </a:rPr>
                        <a:t>）</a:t>
                      </a:r>
                      <a:endParaRPr lang="zh-CN" altLang="en-US" sz="12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40502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本地</a:t>
                      </a:r>
                      <a:endParaRPr lang="zh-CN" alt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Sample1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Sample2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Sample3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1553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接收端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接收端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接收端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17419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returnTimeTotal(ms)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63775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62383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62982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571296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Total Time（ms）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FF0000"/>
                          </a:solidFill>
                          <a:effectLst/>
                        </a:rPr>
                        <a:t>19008</a:t>
                      </a:r>
                      <a:endParaRPr lang="en-US" altLang="zh-CN" sz="12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FF0000"/>
                          </a:solidFill>
                          <a:effectLst/>
                        </a:rPr>
                        <a:t>19003</a:t>
                      </a:r>
                      <a:endParaRPr lang="en-US" altLang="zh-CN" sz="12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19004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010673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VIRT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4005996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18.2g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2651336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7980500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18.2g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2725068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4226616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18.2g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2651080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387625376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RES</a:t>
                      </a:r>
                      <a:endParaRPr 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70748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44172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131612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15492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64308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25088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133236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14432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70100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44800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135720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15272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233608992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SHR</a:t>
                      </a:r>
                      <a:endParaRPr 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17528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17700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9404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17592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17700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9404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17632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17700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9288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82888713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</a:t>
                      </a:r>
                      <a:endParaRPr 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4261222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%CPUY</a:t>
                      </a:r>
                      <a:endParaRPr lang="en-US" sz="12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528.7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70.9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207.8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25.8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421.5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63.5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191.9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23.8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914.7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66.4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187.3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26.4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945586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%MEM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0.1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0.1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0.2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0.0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3880216573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COMMAND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server</a:t>
                      </a:r>
                      <a:endParaRPr 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1925672829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Sample1</a:t>
                      </a:r>
                      <a:endParaRPr lang="en-US" sz="12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Sample2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Sample3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13995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接收端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接收端</a:t>
                      </a:r>
                      <a:endParaRPr lang="zh-CN" altLang="en-US" sz="12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接收端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3569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跨网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returnTimeTotal(ms)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932360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919698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FF0000"/>
                          </a:solidFill>
                          <a:effectLst/>
                        </a:rPr>
                        <a:t>924993</a:t>
                      </a:r>
                      <a:endParaRPr lang="en-US" altLang="zh-CN" sz="12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89844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Total Time（ms）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19181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19162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19163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9539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VIRT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18.2g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3474268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1883540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18.2g</a:t>
                      </a:r>
                      <a:endParaRPr 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3541488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1883540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18.2g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3541488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1883540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31877429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136028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45008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189120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11316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135664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44828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201852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12152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136236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44652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206936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11752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101710470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SHR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17700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5028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17700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9480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9512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5076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17700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9588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5144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267171204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</a:t>
                      </a:r>
                      <a:endParaRPr 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</a:t>
                      </a:r>
                      <a:endParaRPr 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310478187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%CPUY</a:t>
                      </a:r>
                      <a:endParaRPr lang="en-US" sz="12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197.7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72.6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169.8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14.0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195.4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76.2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171.0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14.0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196.4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72.6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164.5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14.0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69278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%MEM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0.3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0.3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0.2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0.1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0.3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0.0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394370962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COMMAND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server</a:t>
                      </a:r>
                      <a:endParaRPr 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sidecar</a:t>
                      </a:r>
                      <a:endParaRPr 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server</a:t>
                      </a:r>
                      <a:endParaRPr 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39311787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7F7D84-AD31-9A32-7A1E-E1BCA684854B}"/>
              </a:ext>
            </a:extLst>
          </p:cNvPr>
          <p:cNvSpPr txBox="1"/>
          <p:nvPr/>
        </p:nvSpPr>
        <p:spPr>
          <a:xfrm>
            <a:off x="229116" y="697472"/>
            <a:ext cx="915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指定目标路由（发送端发送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10000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条消息，完全接收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204A51F-888F-267F-EC3F-CBE89A0B9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590988"/>
              </p:ext>
            </p:extLst>
          </p:nvPr>
        </p:nvGraphicFramePr>
        <p:xfrm>
          <a:off x="581705" y="1488558"/>
          <a:ext cx="10443207" cy="435044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583265">
                  <a:extLst>
                    <a:ext uri="{9D8B030D-6E8A-4147-A177-3AD203B41FA5}">
                      <a16:colId xmlns:a16="http://schemas.microsoft.com/office/drawing/2014/main" val="1651884369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3354832216"/>
                    </a:ext>
                  </a:extLst>
                </a:gridCol>
                <a:gridCol w="1749794">
                  <a:extLst>
                    <a:ext uri="{9D8B030D-6E8A-4147-A177-3AD203B41FA5}">
                      <a16:colId xmlns:a16="http://schemas.microsoft.com/office/drawing/2014/main" val="1465143303"/>
                    </a:ext>
                  </a:extLst>
                </a:gridCol>
                <a:gridCol w="694362">
                  <a:extLst>
                    <a:ext uri="{9D8B030D-6E8A-4147-A177-3AD203B41FA5}">
                      <a16:colId xmlns:a16="http://schemas.microsoft.com/office/drawing/2014/main" val="1207963924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476138433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072864953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319616318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3293807582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272540067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288341118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899777033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644193087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511729139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3503716485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730591273"/>
                    </a:ext>
                  </a:extLst>
                </a:gridCol>
              </a:tblGrid>
              <a:tr h="129130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服务</a:t>
                      </a:r>
                      <a:br>
                        <a:rPr lang="zh-CN" altLang="en-US" sz="1200" u="none" strike="noStrike" dirty="0">
                          <a:effectLst/>
                        </a:rPr>
                      </a:br>
                      <a:r>
                        <a:rPr lang="zh-CN" altLang="en-US" sz="1200" u="none" strike="noStrike" dirty="0">
                          <a:effectLst/>
                        </a:rPr>
                        <a:t>发现</a:t>
                      </a:r>
                      <a:endParaRPr lang="zh-CN" alt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（</a:t>
                      </a:r>
                      <a:r>
                        <a:rPr lang="en-US" altLang="zh-CN" sz="1200" u="none" strike="noStrike">
                          <a:effectLst/>
                        </a:rPr>
                        <a:t>1000</a:t>
                      </a:r>
                      <a:r>
                        <a:rPr lang="zh-CN" altLang="en-US" sz="1200" u="none" strike="noStrike">
                          <a:effectLst/>
                        </a:rPr>
                        <a:t>，</a:t>
                      </a:r>
                      <a:r>
                        <a:rPr lang="en-US" altLang="zh-CN" sz="1200" u="none" strike="noStrike">
                          <a:effectLst/>
                        </a:rPr>
                        <a:t>1000</a:t>
                      </a:r>
                      <a:r>
                        <a:rPr lang="zh-CN" altLang="en-US" sz="1200" u="none" strike="noStrike">
                          <a:effectLst/>
                        </a:rPr>
                        <a:t>）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7589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本地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Sample1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Sample2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Sample3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41450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接收端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接收端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接收端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92712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returnTimeTotal(ms)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155581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240177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238758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2970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Total Time（ms）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FF0000"/>
                          </a:solidFill>
                          <a:effectLst/>
                        </a:rPr>
                        <a:t>9008</a:t>
                      </a:r>
                      <a:endParaRPr lang="en-US" altLang="zh-CN" sz="12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FF0000"/>
                          </a:solidFill>
                          <a:effectLst/>
                        </a:rPr>
                        <a:t>9070</a:t>
                      </a:r>
                      <a:endParaRPr lang="en-US" altLang="zh-CN" sz="12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9018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373372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VIRT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4891068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18.2g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3242216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6246236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18.2g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3168996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6547740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18.2g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3169508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154267044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120916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46768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132492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15652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127112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44504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137596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15872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155132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45512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134008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14820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155353317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SHR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17540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17700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9424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17472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17700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9348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17536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17700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9408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98314452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75814888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%CPUY</a:t>
                      </a:r>
                      <a:endParaRPr lang="en-US" sz="12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807.5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111.7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335.4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42.9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1131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98.1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307.5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38.6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1115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88.3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277.9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63.5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46813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%MEM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0.9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1022197780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COMMAND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503819022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Sample1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Sample2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Sample3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75510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接收端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接收端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接收端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发送端</a:t>
                      </a:r>
                      <a:endParaRPr lang="zh-CN" alt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56363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跨网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returnTimeTotal(ms)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990461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FF0000"/>
                          </a:solidFill>
                          <a:effectLst/>
                        </a:rPr>
                        <a:t>1003436</a:t>
                      </a:r>
                      <a:endParaRPr lang="en-US" altLang="zh-CN" sz="12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FF0000"/>
                          </a:solidFill>
                          <a:effectLst/>
                        </a:rPr>
                        <a:t>1017279</a:t>
                      </a:r>
                      <a:endParaRPr lang="en-US" altLang="zh-CN" sz="12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89369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Total Time（ms）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9162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9160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9165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036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VIRT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18.2g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4557444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2393004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18.2g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4557444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2393004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18.2g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4216244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4557444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2393004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428123315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146516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47608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384116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12748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149392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45144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419604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12960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146876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44320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375812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11100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300275897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SHR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17700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8568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5080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17700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9600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5112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17700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9480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9640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5124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1255917549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2329398456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%CPUY</a:t>
                      </a:r>
                      <a:endParaRPr lang="en-US" sz="12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359.3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152.4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324.6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26.9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361.4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144.8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317.3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27.9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356.5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138.0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303.0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24.9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74899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%MEM</a:t>
                      </a:r>
                      <a:endParaRPr lang="en-US" sz="12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0.2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0.1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0.6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64039240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COMMAND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server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sidecar</a:t>
                      </a:r>
                      <a:endParaRPr 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server</a:t>
                      </a:r>
                      <a:endParaRPr lang="en-US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6" marR="5406" marT="5406" marB="0" anchor="ctr"/>
                </a:tc>
                <a:extLst>
                  <a:ext uri="{0D108BD9-81ED-4DB2-BD59-A6C34878D82A}">
                    <a16:rowId xmlns:a16="http://schemas.microsoft.com/office/drawing/2014/main" val="729056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278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7F7D84-AD31-9A32-7A1E-E1BCA684854B}"/>
              </a:ext>
            </a:extLst>
          </p:cNvPr>
          <p:cNvSpPr txBox="1"/>
          <p:nvPr/>
        </p:nvSpPr>
        <p:spPr>
          <a:xfrm>
            <a:off x="229116" y="697472"/>
            <a:ext cx="915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指定目标路由（发送端发送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10000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条消息，完全接收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FE47D67-B06C-2177-8C5F-85E01FCE9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496566"/>
              </p:ext>
            </p:extLst>
          </p:nvPr>
        </p:nvGraphicFramePr>
        <p:xfrm>
          <a:off x="581705" y="1488041"/>
          <a:ext cx="10443207" cy="435134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583265">
                  <a:extLst>
                    <a:ext uri="{9D8B030D-6E8A-4147-A177-3AD203B41FA5}">
                      <a16:colId xmlns:a16="http://schemas.microsoft.com/office/drawing/2014/main" val="2422533613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3130426707"/>
                    </a:ext>
                  </a:extLst>
                </a:gridCol>
                <a:gridCol w="1749794">
                  <a:extLst>
                    <a:ext uri="{9D8B030D-6E8A-4147-A177-3AD203B41FA5}">
                      <a16:colId xmlns:a16="http://schemas.microsoft.com/office/drawing/2014/main" val="3774551507"/>
                    </a:ext>
                  </a:extLst>
                </a:gridCol>
                <a:gridCol w="694362">
                  <a:extLst>
                    <a:ext uri="{9D8B030D-6E8A-4147-A177-3AD203B41FA5}">
                      <a16:colId xmlns:a16="http://schemas.microsoft.com/office/drawing/2014/main" val="4290522725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643450826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122210212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569356008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262101369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968122670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3736978728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976664721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009731236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3171487810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717445928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508579297"/>
                    </a:ext>
                  </a:extLst>
                </a:gridCol>
              </a:tblGrid>
              <a:tr h="189189">
                <a:tc rowSpan="2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b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发现</a:t>
                      </a:r>
                    </a:p>
                  </a:txBody>
                  <a:tcPr marL="5443" marR="5443" marT="544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40502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本地</a:t>
                      </a: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Sample1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Sample2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Sample3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1553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17419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returnTimeTotal</a:t>
                      </a:r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2396140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1607301 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2044353 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571296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Time（ms）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4585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4315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4388 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010673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12.6g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4216244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3311164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15.0g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4216244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3311164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13.7g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4216244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3310844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87625376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56188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266712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59272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82288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294536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19736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65616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254680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39272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33608992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17700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17700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17152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17700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9416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82888713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4261222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%CPUY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1668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192.9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599.4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36.6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1572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134.6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431.1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27.8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1494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124.5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398.1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22.3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945586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%MEM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880216573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925672829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Sample1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Sample2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Sample3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13995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3569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跨网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returnTimeTotal(ms)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1598120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1641315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1596660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89844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Time（ms）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4165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4183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4175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9539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4216244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6905492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2655074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4216244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6995616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2655340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4216244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6995616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2655340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1877429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172292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45678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2.158g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19256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133724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46672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2.226g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18896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160024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48228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896164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18148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1710470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17636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9468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17636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9548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5048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17700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5124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67171204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10478187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%CPUY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812.9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305.8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924.7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57.76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894.8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137.2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737.5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1008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210.4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593.7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26.5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69278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%MEM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94370962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93117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73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037803" y="319881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项目演示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7F7D84-AD31-9A32-7A1E-E1BCA684854B}"/>
              </a:ext>
            </a:extLst>
          </p:cNvPr>
          <p:cNvSpPr txBox="1"/>
          <p:nvPr/>
        </p:nvSpPr>
        <p:spPr>
          <a:xfrm>
            <a:off x="229116" y="697472"/>
            <a:ext cx="915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指定目标路由（发送端发送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10000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条消息，完全接收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FE47D67-B06C-2177-8C5F-85E01FCE9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661880"/>
              </p:ext>
            </p:extLst>
          </p:nvPr>
        </p:nvGraphicFramePr>
        <p:xfrm>
          <a:off x="581705" y="1488041"/>
          <a:ext cx="10443207" cy="435134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583265">
                  <a:extLst>
                    <a:ext uri="{9D8B030D-6E8A-4147-A177-3AD203B41FA5}">
                      <a16:colId xmlns:a16="http://schemas.microsoft.com/office/drawing/2014/main" val="2422533613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3130426707"/>
                    </a:ext>
                  </a:extLst>
                </a:gridCol>
                <a:gridCol w="1749794">
                  <a:extLst>
                    <a:ext uri="{9D8B030D-6E8A-4147-A177-3AD203B41FA5}">
                      <a16:colId xmlns:a16="http://schemas.microsoft.com/office/drawing/2014/main" val="3774551507"/>
                    </a:ext>
                  </a:extLst>
                </a:gridCol>
                <a:gridCol w="694362">
                  <a:extLst>
                    <a:ext uri="{9D8B030D-6E8A-4147-A177-3AD203B41FA5}">
                      <a16:colId xmlns:a16="http://schemas.microsoft.com/office/drawing/2014/main" val="4290522725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643450826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122210212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569356008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262101369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968122670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3736978728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976664721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2009731236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3171487810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717445928"/>
                    </a:ext>
                  </a:extLst>
                </a:gridCol>
                <a:gridCol w="638813">
                  <a:extLst>
                    <a:ext uri="{9D8B030D-6E8A-4147-A177-3AD203B41FA5}">
                      <a16:colId xmlns:a16="http://schemas.microsoft.com/office/drawing/2014/main" val="1508579297"/>
                    </a:ext>
                  </a:extLst>
                </a:gridCol>
              </a:tblGrid>
              <a:tr h="189189">
                <a:tc rowSpan="2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b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发现</a:t>
                      </a:r>
                    </a:p>
                  </a:txBody>
                  <a:tcPr marL="5443" marR="5443" marT="544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40502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本地</a:t>
                      </a: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Sample1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Sample2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Sample3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1553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17419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returnTimeTotal(ms)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11005703 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12469213 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9866509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571296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Time（ms）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4913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4657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4500 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010673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19.0g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4216244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3377840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4216244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3377904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20.0g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4216244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3377968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87625376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137980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990.4m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138216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56344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875816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133556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53192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590996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133632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33608992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17348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 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17700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9404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17348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17700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9404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17348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17700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9404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82888713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4261222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%CPUY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1460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171.8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498.4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1472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88.9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351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41.8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1184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31.9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175.6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42.3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945586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%MEM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880216573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925672829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Sample1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Sample2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Sample3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13995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3569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跨网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returnTimeTotal(ms)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4903762 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8609729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4479414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89844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Time（ms）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2475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3286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3112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9539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4215624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15.352g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2528628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4215624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15.352g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2528628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4216244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15.353g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2528628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1877429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367760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0.011t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123004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876156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423496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9.829g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128956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288480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0.011t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123516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1710470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17636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9532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5020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17636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9576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17636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9588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5056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67171204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10478187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%CPUY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911.8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298.0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1259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68.3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15901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246.6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1154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52.5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880.7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304.2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834.7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45.7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69278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%MEM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94370962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93117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764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595721" y="297010"/>
          <a:ext cx="4973202" cy="303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图表 16"/>
          <p:cNvGraphicFramePr/>
          <p:nvPr/>
        </p:nvGraphicFramePr>
        <p:xfrm>
          <a:off x="5754338" y="90337"/>
          <a:ext cx="5705077" cy="3443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图表 20"/>
          <p:cNvGraphicFramePr/>
          <p:nvPr/>
        </p:nvGraphicFramePr>
        <p:xfrm>
          <a:off x="1413116" y="3327250"/>
          <a:ext cx="3309797" cy="3094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图表 21"/>
          <p:cNvGraphicFramePr/>
          <p:nvPr/>
        </p:nvGraphicFramePr>
        <p:xfrm>
          <a:off x="6752148" y="3327250"/>
          <a:ext cx="3309797" cy="3094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9116" y="697472"/>
            <a:ext cx="915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一致性哈希（发送端发送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10000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条消息，完全接收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08771"/>
              </p:ext>
            </p:extLst>
          </p:nvPr>
        </p:nvGraphicFramePr>
        <p:xfrm>
          <a:off x="371789" y="1344782"/>
          <a:ext cx="10515597" cy="172794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260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133447">
                <a:tc rowSpan="1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b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（1000,1000）</a:t>
                      </a:r>
                      <a:b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跨网</a:t>
                      </a: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srvDiscoverTimeTotal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24542 us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24817 us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25394 us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26250 us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returnTimeTotal(ms)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1018507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984444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1095309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989317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Time（ms）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9193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9195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9198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9192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03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3521944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3384192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3963464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2320296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3531944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3384192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3963464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2328492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3532008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3385024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4030108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2328492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3532008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3385024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4030108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2328492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59164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18944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452196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12288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59012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18540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449692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12576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62184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20260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458420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55280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21388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459144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14100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9460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17408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5028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9612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9704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5104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17344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9612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9740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5116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%CPUY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265.3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172.9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294.7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27.2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276.6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188.5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301.7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27.2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274.5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184.3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311.6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26.6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168.6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104.9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168.8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14.6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%MEM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图表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8590799"/>
              </p:ext>
            </p:extLst>
          </p:nvPr>
        </p:nvGraphicFramePr>
        <p:xfrm>
          <a:off x="7727196" y="3844808"/>
          <a:ext cx="4056380" cy="2201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" name="图表 4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3108366"/>
              </p:ext>
            </p:extLst>
          </p:nvPr>
        </p:nvGraphicFramePr>
        <p:xfrm>
          <a:off x="5227836" y="3844808"/>
          <a:ext cx="2288540" cy="2215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6" name="图表 5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94356638"/>
              </p:ext>
            </p:extLst>
          </p:nvPr>
        </p:nvGraphicFramePr>
        <p:xfrm>
          <a:off x="229116" y="3844808"/>
          <a:ext cx="2288540" cy="2215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7" name="图表 6"/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83173148"/>
              </p:ext>
            </p:extLst>
          </p:nvPr>
        </p:nvGraphicFramePr>
        <p:xfrm>
          <a:off x="2728476" y="3844808"/>
          <a:ext cx="2288540" cy="2215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9116" y="697472"/>
            <a:ext cx="915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随机路由（发送端发送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10000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条消息，完全接收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71789" y="1344782"/>
          <a:ext cx="10515597" cy="172794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260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13344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B</a:t>
                      </a:r>
                      <a:br>
                        <a:rPr lang="en-US" sz="800" u="none" strike="noStrike" dirty="0">
                          <a:effectLst/>
                        </a:rPr>
                      </a:br>
                      <a:r>
                        <a:rPr lang="en-US" sz="800" u="none" strike="noStrike" dirty="0">
                          <a:effectLst/>
                        </a:rPr>
                        <a:t>（1000,1000）</a:t>
                      </a:r>
                      <a:br>
                        <a:rPr lang="en-US" sz="800" u="none" strike="noStrike" dirty="0">
                          <a:effectLst/>
                        </a:rPr>
                      </a:br>
                      <a:r>
                        <a:rPr lang="zh-CN" altLang="en-US" sz="800" u="none" strike="noStrike" dirty="0">
                          <a:effectLst/>
                        </a:rPr>
                        <a:t>跨网</a:t>
                      </a:r>
                      <a:endParaRPr lang="zh-CN" alt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</a:t>
                      </a:r>
                      <a:endParaRPr lang="en-US" altLang="zh-CN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200</a:t>
                      </a:r>
                      <a:endParaRPr lang="en-US" altLang="zh-CN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300</a:t>
                      </a:r>
                      <a:endParaRPr lang="en-US" altLang="zh-CN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400</a:t>
                      </a:r>
                      <a:endParaRPr lang="en-US" altLang="zh-CN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接收端</a:t>
                      </a:r>
                      <a:endParaRPr lang="zh-CN" altLang="en-US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发送端</a:t>
                      </a:r>
                      <a:endParaRPr lang="zh-CN" altLang="en-US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接收端</a:t>
                      </a:r>
                      <a:endParaRPr lang="zh-CN" altLang="en-US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发送端</a:t>
                      </a:r>
                      <a:endParaRPr lang="zh-CN" altLang="en-US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接收端</a:t>
                      </a:r>
                      <a:endParaRPr lang="zh-CN" altLang="en-US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发送端</a:t>
                      </a:r>
                      <a:endParaRPr lang="zh-CN" altLang="en-US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接收端</a:t>
                      </a:r>
                      <a:endParaRPr lang="zh-CN" altLang="en-US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发送端</a:t>
                      </a:r>
                      <a:endParaRPr lang="zh-CN" altLang="en-US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srvDiscoverTimeTotal</a:t>
                      </a:r>
                      <a:endParaRPr lang="en-US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30900 us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28858 us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27698 us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27363 us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returnTimeTotal</a:t>
                      </a:r>
                      <a:r>
                        <a:rPr lang="en-US" sz="800" u="none" strike="noStrike" dirty="0">
                          <a:effectLst/>
                        </a:rPr>
                        <a:t>(</a:t>
                      </a:r>
                      <a:r>
                        <a:rPr lang="en-US" sz="800" u="none" strike="noStrike" dirty="0" err="1">
                          <a:effectLst/>
                        </a:rPr>
                        <a:t>ms</a:t>
                      </a:r>
                      <a:r>
                        <a:rPr lang="en-US" sz="800" u="none" strike="noStrike" dirty="0">
                          <a:effectLst/>
                        </a:rPr>
                        <a:t>)</a:t>
                      </a:r>
                      <a:endParaRPr lang="en-US" sz="8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955129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943891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952809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937674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Total </a:t>
                      </a:r>
                      <a:r>
                        <a:rPr lang="en-US" sz="800" u="none" strike="noStrike" dirty="0" err="1">
                          <a:effectLst/>
                        </a:rPr>
                        <a:t>Time（ms</a:t>
                      </a:r>
                      <a:r>
                        <a:rPr lang="en-US" sz="800" u="none" strike="noStrike" dirty="0">
                          <a:effectLst/>
                        </a:rPr>
                        <a:t>）</a:t>
                      </a:r>
                      <a:endParaRPr lang="en-US" sz="8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9188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9185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9198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9191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03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VIRT</a:t>
                      </a:r>
                      <a:endParaRPr 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2300052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2187568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4030108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2328492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1783416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15653922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4030108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2328492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4030108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2328492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4030108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2328492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RES</a:t>
                      </a:r>
                      <a:endParaRPr 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36332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12765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438892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13220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28616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11298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435400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12816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483096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14052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428784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13504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SHR</a:t>
                      </a:r>
                      <a:endParaRPr 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16924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9602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9768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5132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16960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9612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9780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5148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9800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5156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9820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5212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</a:t>
                      </a:r>
                      <a:endParaRPr 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R</a:t>
                      </a:r>
                      <a:endParaRPr 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</a:t>
                      </a:r>
                      <a:endParaRPr 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</a:t>
                      </a:r>
                      <a:endParaRPr 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</a:t>
                      </a:r>
                      <a:endParaRPr 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</a:t>
                      </a:r>
                      <a:endParaRPr 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%CPUY</a:t>
                      </a:r>
                      <a:endParaRPr lang="en-US" sz="8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5.3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2.3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290.0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27.2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2.6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1.7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285.7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27.2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277.4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26.6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256.8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23.6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%MEM</a:t>
                      </a:r>
                      <a:endParaRPr lang="en-US" sz="8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0.7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0.0</a:t>
                      </a:r>
                      <a:endParaRPr lang="en-US" altLang="zh-CN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COMMAND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sidecar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</a:t>
                      </a:r>
                      <a:endParaRPr lang="en-US" altLang="zh-CN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sidecar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server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sidecar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server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sidecar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server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sidecar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server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sidecar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server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sidecar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server</a:t>
                      </a:r>
                      <a:endParaRPr lang="en-US" sz="8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sidecar</a:t>
                      </a:r>
                      <a:endParaRPr 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server</a:t>
                      </a:r>
                      <a:endParaRPr lang="en-US" sz="8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7" name="图表 46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2953401"/>
              </p:ext>
            </p:extLst>
          </p:nvPr>
        </p:nvGraphicFramePr>
        <p:xfrm>
          <a:off x="342018" y="3808940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8" name="图表 47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0061976"/>
              </p:ext>
            </p:extLst>
          </p:nvPr>
        </p:nvGraphicFramePr>
        <p:xfrm>
          <a:off x="2858292" y="3808940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9" name="图表 48"/>
          <p:cNvGraphicFramePr/>
          <p:nvPr>
            <p:custDataLst>
              <p:tags r:id="rId3"/>
            </p:custDataLst>
          </p:nvPr>
        </p:nvGraphicFramePr>
        <p:xfrm>
          <a:off x="5344795" y="3796665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0" name="图表 49"/>
          <p:cNvGraphicFramePr/>
          <p:nvPr>
            <p:custDataLst>
              <p:tags r:id="rId4"/>
            </p:custDataLst>
          </p:nvPr>
        </p:nvGraphicFramePr>
        <p:xfrm>
          <a:off x="7899400" y="3794125"/>
          <a:ext cx="405701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9116" y="697472"/>
            <a:ext cx="915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平滑加权轮询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（发送端发送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10000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条消息，完全接收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71789" y="1344782"/>
          <a:ext cx="10515597" cy="172794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260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133447">
                <a:tc rowSpan="1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b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（1000,1000）</a:t>
                      </a:r>
                      <a:b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跨网</a:t>
                      </a: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srvDiscoverTimeTotal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21235666 us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45592606 us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56159961 us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103959287 us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returnTimeTotal(ms)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942327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926097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923645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917298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Time（ms）</a:t>
                      </a:r>
                    </a:p>
                  </a:txBody>
                  <a:tcPr marL="5443" marR="5443" marT="544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9183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9198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9198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9189</a:t>
                      </a: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03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2226576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1976582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3629752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2146452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3898888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2524076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3966364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2524076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3966364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2524076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28548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19827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410912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12156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423428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12788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423720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12092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440940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13124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9624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9660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5112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9680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5116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%CPUY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291.7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26.7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295.3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26.9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231.9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21.3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312.0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27.9</a:t>
                      </a:r>
                    </a:p>
                  </a:txBody>
                  <a:tcPr marL="5443" marR="5443" marT="544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%MEM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7" name="图表 26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5077373"/>
              </p:ext>
            </p:extLst>
          </p:nvPr>
        </p:nvGraphicFramePr>
        <p:xfrm>
          <a:off x="78740" y="3759200"/>
          <a:ext cx="2289175" cy="223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图表 27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3914428"/>
              </p:ext>
            </p:extLst>
          </p:nvPr>
        </p:nvGraphicFramePr>
        <p:xfrm>
          <a:off x="2684145" y="3759200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9" name="图表 28"/>
          <p:cNvGraphicFramePr/>
          <p:nvPr>
            <p:custDataLst>
              <p:tags r:id="rId3"/>
            </p:custDataLst>
          </p:nvPr>
        </p:nvGraphicFramePr>
        <p:xfrm>
          <a:off x="5289550" y="3759200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0" name="图表 29"/>
          <p:cNvGraphicFramePr/>
          <p:nvPr>
            <p:custDataLst>
              <p:tags r:id="rId4"/>
            </p:custDataLst>
          </p:nvPr>
        </p:nvGraphicFramePr>
        <p:xfrm>
          <a:off x="7894955" y="3759200"/>
          <a:ext cx="405701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BAEC2BB-5D85-831F-91E7-2EBA6B65C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758731"/>
              </p:ext>
            </p:extLst>
          </p:nvPr>
        </p:nvGraphicFramePr>
        <p:xfrm>
          <a:off x="838200" y="1240421"/>
          <a:ext cx="10515597" cy="2114563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260013">
                  <a:extLst>
                    <a:ext uri="{9D8B030D-6E8A-4147-A177-3AD203B41FA5}">
                      <a16:colId xmlns:a16="http://schemas.microsoft.com/office/drawing/2014/main" val="1177911099"/>
                    </a:ext>
                  </a:extLst>
                </a:gridCol>
                <a:gridCol w="1910344">
                  <a:extLst>
                    <a:ext uri="{9D8B030D-6E8A-4147-A177-3AD203B41FA5}">
                      <a16:colId xmlns:a16="http://schemas.microsoft.com/office/drawing/2014/main" val="1836582939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259090236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952492962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1352332442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1411575055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992094365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141217729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4156822684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503942081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987500780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3269855975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3991009107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708038027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936896616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2231600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526493605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2453326720"/>
                    </a:ext>
                  </a:extLst>
                </a:gridCol>
              </a:tblGrid>
              <a:tr h="133447">
                <a:tc rowSpan="1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b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（1000,1000）</a:t>
                      </a:r>
                      <a:b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跨网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400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31031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接收端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发送端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接收端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发送端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接收端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发送端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接收端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发送端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3001"/>
                  </a:ext>
                </a:extLst>
              </a:tr>
              <a:tr h="2600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 err="1">
                          <a:solidFill>
                            <a:schemeClr val="tx1"/>
                          </a:solidFill>
                          <a:effectLst/>
                        </a:rPr>
                        <a:t>srvDiscoverTimeTotal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discover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connectdb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discover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connectdb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discover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connectdb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discover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connectdb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1389474564"/>
                  </a:ext>
                </a:extLst>
              </a:tr>
              <a:tr h="2600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1248713232 us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450854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1248264086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1224122756 us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799146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122323610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1202270389 us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1000698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1201271087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1199204569 us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1269848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1198074417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3735709588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 err="1">
                          <a:solidFill>
                            <a:schemeClr val="tx1"/>
                          </a:solidFill>
                          <a:effectLst/>
                        </a:rPr>
                        <a:t>returnTimeTotal</a:t>
                      </a:r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800" u="none" strike="noStrike" kern="1200" dirty="0" err="1">
                          <a:solidFill>
                            <a:schemeClr val="tx1"/>
                          </a:solidFill>
                          <a:effectLst/>
                        </a:rPr>
                        <a:t>ms</a:t>
                      </a:r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951587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948477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952107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931510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131646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 Time（ms）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9296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9302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9332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9321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84511"/>
                  </a:ext>
                </a:extLst>
              </a:tr>
              <a:tr h="2600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VIRT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2152844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1912224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5887600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2458540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2004356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1959688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6038944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2458540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15.558g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2526336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15.558g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252633623848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783690507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RES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28436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15316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783776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14304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30036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16140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789672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14552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1.018g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24088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1.065g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23848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1365551918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SHR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17088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9472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9580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4984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16960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9472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9676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5048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9820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5128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9840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5140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522788009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2913243179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%CPUY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9.9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9.9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494.7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26.9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13.4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12.1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498.3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27.3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519.3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25.6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458.1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22.6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355403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%MEM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1.2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1.2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1.6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1.7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3396150705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COMMAND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2660007656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83C5DED-BBF3-8163-C08B-0F9E2B88B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48036"/>
              </p:ext>
            </p:extLst>
          </p:nvPr>
        </p:nvGraphicFramePr>
        <p:xfrm>
          <a:off x="838199" y="3857492"/>
          <a:ext cx="10515597" cy="210218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260013">
                  <a:extLst>
                    <a:ext uri="{9D8B030D-6E8A-4147-A177-3AD203B41FA5}">
                      <a16:colId xmlns:a16="http://schemas.microsoft.com/office/drawing/2014/main" val="2867365229"/>
                    </a:ext>
                  </a:extLst>
                </a:gridCol>
                <a:gridCol w="1910344">
                  <a:extLst>
                    <a:ext uri="{9D8B030D-6E8A-4147-A177-3AD203B41FA5}">
                      <a16:colId xmlns:a16="http://schemas.microsoft.com/office/drawing/2014/main" val="735488730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171698168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1526314935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296466085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3044254639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835126342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447293757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4224776653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1119133295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304332671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3054888293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4004267142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3901336586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644122457"/>
                    </a:ext>
                  </a:extLst>
                </a:gridCol>
                <a:gridCol w="418069">
                  <a:extLst>
                    <a:ext uri="{9D8B030D-6E8A-4147-A177-3AD203B41FA5}">
                      <a16:colId xmlns:a16="http://schemas.microsoft.com/office/drawing/2014/main" val="2444438338"/>
                    </a:ext>
                  </a:extLst>
                </a:gridCol>
                <a:gridCol w="481941">
                  <a:extLst>
                    <a:ext uri="{9D8B030D-6E8A-4147-A177-3AD203B41FA5}">
                      <a16:colId xmlns:a16="http://schemas.microsoft.com/office/drawing/2014/main" val="1354903369"/>
                    </a:ext>
                  </a:extLst>
                </a:gridCol>
                <a:gridCol w="534199">
                  <a:extLst>
                    <a:ext uri="{9D8B030D-6E8A-4147-A177-3AD203B41FA5}">
                      <a16:colId xmlns:a16="http://schemas.microsoft.com/office/drawing/2014/main" val="1215314630"/>
                    </a:ext>
                  </a:extLst>
                </a:gridCol>
              </a:tblGrid>
              <a:tr h="133447">
                <a:tc rowSpan="1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b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（1000,1000）</a:t>
                      </a:r>
                      <a:b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跨网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400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84540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接收端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发送端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                  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发送端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接收端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发送端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接收端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发送端</a:t>
                      </a:r>
                      <a:endParaRPr lang="zh-CN" alt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211959"/>
                  </a:ext>
                </a:extLst>
              </a:tr>
              <a:tr h="2600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srvDiscoverTimeTotal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discover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connectdb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discover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connectdb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discover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connectdb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discover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connectdb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3426909490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1139026837 us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512812</a:t>
                      </a:r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1138527311</a:t>
                      </a:r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1333193767 us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871026</a:t>
                      </a:r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1332311928</a:t>
                      </a:r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1217248944 us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1102687</a:t>
                      </a:r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1216153119</a:t>
                      </a:r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1245004036 us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1432842</a:t>
                      </a:r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1243560938</a:t>
                      </a:r>
                      <a:r>
                        <a:rPr lang="zh-CN" alt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1547113720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 err="1">
                          <a:solidFill>
                            <a:schemeClr val="tx1"/>
                          </a:solidFill>
                          <a:effectLst/>
                        </a:rPr>
                        <a:t>returnTimeTotal</a:t>
                      </a:r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800" u="none" strike="noStrike" kern="1200" dirty="0" err="1">
                          <a:solidFill>
                            <a:schemeClr val="tx1"/>
                          </a:solidFill>
                          <a:effectLst/>
                        </a:rPr>
                        <a:t>ms</a:t>
                      </a:r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986071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958085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980985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rgbClr val="FF0000"/>
                          </a:solidFill>
                          <a:effectLst/>
                        </a:rPr>
                        <a:t>949042</a:t>
                      </a:r>
                      <a:endParaRPr lang="en-US" altLang="zh-CN" sz="800" u="none" strike="noStrike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29682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 Time（ms）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rgbClr val="FF0000"/>
                          </a:solidFill>
                          <a:effectLst/>
                        </a:rPr>
                        <a:t>9356</a:t>
                      </a:r>
                      <a:endParaRPr lang="en-US" altLang="zh-CN" sz="800" u="none" strike="noStrike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rgbClr val="FF0000"/>
                          </a:solidFill>
                          <a:effectLst/>
                        </a:rPr>
                        <a:t>9322</a:t>
                      </a:r>
                      <a:endParaRPr lang="en-US" altLang="zh-CN" sz="800" u="none" strike="noStrike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9329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rgbClr val="FF0000"/>
                          </a:solidFill>
                          <a:effectLst/>
                        </a:rPr>
                        <a:t>9286</a:t>
                      </a:r>
                      <a:endParaRPr lang="en-US" altLang="zh-CN" sz="8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60052"/>
                  </a:ext>
                </a:extLst>
              </a:tr>
              <a:tr h="2600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VIRT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1985700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1912480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17.210g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2657440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2005124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2001062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6559076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2015124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20165854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2000784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15.558g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2526336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2078344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2056534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14.290g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2394112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582566616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RES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15148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15908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5.698g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27724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30340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29764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818044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15672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29074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28904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2.065g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25659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28416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28204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1.021g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22432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3054915069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SHR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9576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9528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9676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4988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17176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17078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9536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4948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17002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16896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9678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4098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17004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16908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9664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5072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736402115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605224364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%CPUY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40.1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33.6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579.7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27.2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12.7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10.2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502.7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26.7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6.5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5.2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543.8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25.9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6.7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4.5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580.3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27.0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97724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%MEM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9.1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1.2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1.6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altLang="zh-CN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3647523500"/>
                  </a:ext>
                </a:extLst>
              </a:tr>
              <a:tr h="133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COMMAND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sidecar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lang="en-US" sz="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3" marR="3813" marT="3813" marB="0" anchor="ctr"/>
                </a:tc>
                <a:extLst>
                  <a:ext uri="{0D108BD9-81ED-4DB2-BD59-A6C34878D82A}">
                    <a16:rowId xmlns:a16="http://schemas.microsoft.com/office/drawing/2014/main" val="3707883756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5102009C-E33B-C1FF-CC7C-D06CCE617AA0}"/>
              </a:ext>
            </a:extLst>
          </p:cNvPr>
          <p:cNvSpPr txBox="1"/>
          <p:nvPr/>
        </p:nvSpPr>
        <p:spPr>
          <a:xfrm>
            <a:off x="229116" y="697472"/>
            <a:ext cx="915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最少连接和加权最少连接（发送端发送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10000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条消息，完全接收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36642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graphicFrame>
        <p:nvGraphicFramePr>
          <p:cNvPr id="61" name="图表 60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4687741"/>
              </p:ext>
            </p:extLst>
          </p:nvPr>
        </p:nvGraphicFramePr>
        <p:xfrm>
          <a:off x="154305" y="1031875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62" name="图表 61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2577586"/>
              </p:ext>
            </p:extLst>
          </p:nvPr>
        </p:nvGraphicFramePr>
        <p:xfrm>
          <a:off x="2752725" y="1031875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63" name="图表 62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47211324"/>
              </p:ext>
            </p:extLst>
          </p:nvPr>
        </p:nvGraphicFramePr>
        <p:xfrm>
          <a:off x="5360670" y="1031875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64" name="图表 63"/>
          <p:cNvGraphicFramePr/>
          <p:nvPr>
            <p:custDataLst>
              <p:tags r:id="rId4"/>
            </p:custDataLst>
          </p:nvPr>
        </p:nvGraphicFramePr>
        <p:xfrm>
          <a:off x="7961630" y="1031875"/>
          <a:ext cx="405701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65" name="图表 64"/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578885514"/>
              </p:ext>
            </p:extLst>
          </p:nvPr>
        </p:nvGraphicFramePr>
        <p:xfrm>
          <a:off x="159385" y="3708083"/>
          <a:ext cx="2289175" cy="227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66" name="图表 65"/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076344847"/>
              </p:ext>
            </p:extLst>
          </p:nvPr>
        </p:nvGraphicFramePr>
        <p:xfrm>
          <a:off x="2755900" y="3744278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67" name="图表 66"/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420177253"/>
              </p:ext>
            </p:extLst>
          </p:nvPr>
        </p:nvGraphicFramePr>
        <p:xfrm>
          <a:off x="5363845" y="3708083"/>
          <a:ext cx="2289175" cy="227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68" name="图表 67"/>
          <p:cNvGraphicFramePr/>
          <p:nvPr>
            <p:custDataLst>
              <p:tags r:id="rId8"/>
            </p:custDataLst>
          </p:nvPr>
        </p:nvGraphicFramePr>
        <p:xfrm>
          <a:off x="7966710" y="3708083"/>
          <a:ext cx="4057015" cy="227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图表 7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2707378"/>
              </p:ext>
            </p:extLst>
          </p:nvPr>
        </p:nvGraphicFramePr>
        <p:xfrm>
          <a:off x="7636828" y="3921240"/>
          <a:ext cx="405701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2" name="图表 81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4370395"/>
              </p:ext>
            </p:extLst>
          </p:nvPr>
        </p:nvGraphicFramePr>
        <p:xfrm>
          <a:off x="343218" y="3921240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3" name="图表 82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7588736"/>
              </p:ext>
            </p:extLst>
          </p:nvPr>
        </p:nvGraphicFramePr>
        <p:xfrm>
          <a:off x="2800033" y="3921240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4" name="图表 83"/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285798551"/>
              </p:ext>
            </p:extLst>
          </p:nvPr>
        </p:nvGraphicFramePr>
        <p:xfrm>
          <a:off x="5268278" y="3921240"/>
          <a:ext cx="228917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77C2FB5-5DC3-2531-6C17-780D5CB73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39274"/>
              </p:ext>
            </p:extLst>
          </p:nvPr>
        </p:nvGraphicFramePr>
        <p:xfrm>
          <a:off x="343218" y="1358361"/>
          <a:ext cx="10515598" cy="223666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29414">
                  <a:extLst>
                    <a:ext uri="{9D8B030D-6E8A-4147-A177-3AD203B41FA5}">
                      <a16:colId xmlns:a16="http://schemas.microsoft.com/office/drawing/2014/main" val="388929096"/>
                    </a:ext>
                  </a:extLst>
                </a:gridCol>
                <a:gridCol w="2318788">
                  <a:extLst>
                    <a:ext uri="{9D8B030D-6E8A-4147-A177-3AD203B41FA5}">
                      <a16:colId xmlns:a16="http://schemas.microsoft.com/office/drawing/2014/main" val="41763539"/>
                    </a:ext>
                  </a:extLst>
                </a:gridCol>
                <a:gridCol w="507455">
                  <a:extLst>
                    <a:ext uri="{9D8B030D-6E8A-4147-A177-3AD203B41FA5}">
                      <a16:colId xmlns:a16="http://schemas.microsoft.com/office/drawing/2014/main" val="1686277430"/>
                    </a:ext>
                  </a:extLst>
                </a:gridCol>
                <a:gridCol w="507455">
                  <a:extLst>
                    <a:ext uri="{9D8B030D-6E8A-4147-A177-3AD203B41FA5}">
                      <a16:colId xmlns:a16="http://schemas.microsoft.com/office/drawing/2014/main" val="1055869228"/>
                    </a:ext>
                  </a:extLst>
                </a:gridCol>
                <a:gridCol w="584983">
                  <a:extLst>
                    <a:ext uri="{9D8B030D-6E8A-4147-A177-3AD203B41FA5}">
                      <a16:colId xmlns:a16="http://schemas.microsoft.com/office/drawing/2014/main" val="3849634492"/>
                    </a:ext>
                  </a:extLst>
                </a:gridCol>
                <a:gridCol w="648415">
                  <a:extLst>
                    <a:ext uri="{9D8B030D-6E8A-4147-A177-3AD203B41FA5}">
                      <a16:colId xmlns:a16="http://schemas.microsoft.com/office/drawing/2014/main" val="2451801656"/>
                    </a:ext>
                  </a:extLst>
                </a:gridCol>
                <a:gridCol w="507455">
                  <a:extLst>
                    <a:ext uri="{9D8B030D-6E8A-4147-A177-3AD203B41FA5}">
                      <a16:colId xmlns:a16="http://schemas.microsoft.com/office/drawing/2014/main" val="2859209199"/>
                    </a:ext>
                  </a:extLst>
                </a:gridCol>
                <a:gridCol w="507455">
                  <a:extLst>
                    <a:ext uri="{9D8B030D-6E8A-4147-A177-3AD203B41FA5}">
                      <a16:colId xmlns:a16="http://schemas.microsoft.com/office/drawing/2014/main" val="1568418439"/>
                    </a:ext>
                  </a:extLst>
                </a:gridCol>
                <a:gridCol w="507455">
                  <a:extLst>
                    <a:ext uri="{9D8B030D-6E8A-4147-A177-3AD203B41FA5}">
                      <a16:colId xmlns:a16="http://schemas.microsoft.com/office/drawing/2014/main" val="3992645948"/>
                    </a:ext>
                  </a:extLst>
                </a:gridCol>
                <a:gridCol w="648415">
                  <a:extLst>
                    <a:ext uri="{9D8B030D-6E8A-4147-A177-3AD203B41FA5}">
                      <a16:colId xmlns:a16="http://schemas.microsoft.com/office/drawing/2014/main" val="3396484505"/>
                    </a:ext>
                  </a:extLst>
                </a:gridCol>
                <a:gridCol w="507455">
                  <a:extLst>
                    <a:ext uri="{9D8B030D-6E8A-4147-A177-3AD203B41FA5}">
                      <a16:colId xmlns:a16="http://schemas.microsoft.com/office/drawing/2014/main" val="525211345"/>
                    </a:ext>
                  </a:extLst>
                </a:gridCol>
                <a:gridCol w="507455">
                  <a:extLst>
                    <a:ext uri="{9D8B030D-6E8A-4147-A177-3AD203B41FA5}">
                      <a16:colId xmlns:a16="http://schemas.microsoft.com/office/drawing/2014/main" val="56438113"/>
                    </a:ext>
                  </a:extLst>
                </a:gridCol>
                <a:gridCol w="584983">
                  <a:extLst>
                    <a:ext uri="{9D8B030D-6E8A-4147-A177-3AD203B41FA5}">
                      <a16:colId xmlns:a16="http://schemas.microsoft.com/office/drawing/2014/main" val="718491338"/>
                    </a:ext>
                  </a:extLst>
                </a:gridCol>
                <a:gridCol w="648415">
                  <a:extLst>
                    <a:ext uri="{9D8B030D-6E8A-4147-A177-3AD203B41FA5}">
                      <a16:colId xmlns:a16="http://schemas.microsoft.com/office/drawing/2014/main" val="743176974"/>
                    </a:ext>
                  </a:extLst>
                </a:gridCol>
              </a:tblGrid>
              <a:tr h="16726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（1000,1000）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zh-CN" altLang="en-US" sz="1100" u="none" strike="noStrike" dirty="0">
                          <a:effectLst/>
                        </a:rPr>
                        <a:t>跨网</a:t>
                      </a:r>
                      <a:endParaRPr lang="zh-CN" alt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15</a:t>
                      </a:r>
                      <a:endParaRPr lang="en-US" altLang="zh-CN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697599"/>
                  </a:ext>
                </a:extLst>
              </a:tr>
              <a:tr h="167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接收端</a:t>
                      </a:r>
                      <a:endParaRPr lang="zh-CN" altLang="en-US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发送端</a:t>
                      </a:r>
                      <a:endParaRPr lang="zh-CN" altLang="en-US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接收端</a:t>
                      </a:r>
                      <a:endParaRPr lang="zh-CN" altLang="en-US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发送端</a:t>
                      </a:r>
                      <a:endParaRPr lang="zh-CN" altLang="en-US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接收端</a:t>
                      </a:r>
                      <a:endParaRPr lang="zh-CN" altLang="en-US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发送端</a:t>
                      </a:r>
                      <a:endParaRPr lang="zh-CN" altLang="en-US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344907"/>
                  </a:ext>
                </a:extLst>
              </a:tr>
              <a:tr h="167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srvDiscoverTimeTotal</a:t>
                      </a:r>
                      <a:endParaRPr lang="en-US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981873380 us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2683936141 us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8211944105 us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715462"/>
                  </a:ext>
                </a:extLst>
              </a:tr>
              <a:tr h="167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returnTimeTotal</a:t>
                      </a: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ms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913570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1303989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2280504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54487"/>
                  </a:ext>
                </a:extLst>
              </a:tr>
              <a:tr h="167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 Time（ms）</a:t>
                      </a:r>
                      <a:endParaRPr lang="en-US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9257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9285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9736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770189"/>
                  </a:ext>
                </a:extLst>
              </a:tr>
              <a:tr h="167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VIRT</a:t>
                      </a:r>
                      <a:endParaRPr 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3187652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5252744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2063244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2669736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6115092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2105504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3261896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7335704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2326636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extLst>
                  <a:ext uri="{0D108BD9-81ED-4DB2-BD59-A6C34878D82A}">
                    <a16:rowId xmlns:a16="http://schemas.microsoft.com/office/drawing/2014/main" val="3735677051"/>
                  </a:ext>
                </a:extLst>
              </a:tr>
              <a:tr h="167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RES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33268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541224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15312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29748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1.478g</a:t>
                      </a:r>
                      <a:endParaRPr 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18228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32764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2.312g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52304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extLst>
                  <a:ext uri="{0D108BD9-81ED-4DB2-BD59-A6C34878D82A}">
                    <a16:rowId xmlns:a16="http://schemas.microsoft.com/office/drawing/2014/main" val="2520460365"/>
                  </a:ext>
                </a:extLst>
              </a:tr>
              <a:tr h="167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SHR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17180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9612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4996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17168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9596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4968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17300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9676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5052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extLst>
                  <a:ext uri="{0D108BD9-81ED-4DB2-BD59-A6C34878D82A}">
                    <a16:rowId xmlns:a16="http://schemas.microsoft.com/office/drawing/2014/main" val="189463214"/>
                  </a:ext>
                </a:extLst>
              </a:tr>
              <a:tr h="167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</a:t>
                      </a:r>
                      <a:endParaRPr 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</a:t>
                      </a:r>
                      <a:endParaRPr 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extLst>
                  <a:ext uri="{0D108BD9-81ED-4DB2-BD59-A6C34878D82A}">
                    <a16:rowId xmlns:a16="http://schemas.microsoft.com/office/drawing/2014/main" val="144139512"/>
                  </a:ext>
                </a:extLst>
              </a:tr>
              <a:tr h="167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%CPUY</a:t>
                      </a:r>
                      <a:endParaRPr lang="en-US" sz="11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45.4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166.8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5.0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86.1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1563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29.6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24.7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982.7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23.9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44629"/>
                  </a:ext>
                </a:extLst>
              </a:tr>
              <a:tr h="167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%MEM</a:t>
                      </a:r>
                      <a:endParaRPr lang="en-US" sz="1100" b="1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2.4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</a:t>
                      </a:r>
                      <a:endParaRPr lang="en-US" altLang="zh-CN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3.7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0.1</a:t>
                      </a:r>
                      <a:endParaRPr lang="en-US" altLang="zh-CN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extLst>
                  <a:ext uri="{0D108BD9-81ED-4DB2-BD59-A6C34878D82A}">
                    <a16:rowId xmlns:a16="http://schemas.microsoft.com/office/drawing/2014/main" val="310755501"/>
                  </a:ext>
                </a:extLst>
              </a:tr>
              <a:tr h="167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COMMAND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sidecar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server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sidecar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server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sidecar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server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sidecar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server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sidecar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server</a:t>
                      </a:r>
                      <a:endParaRPr lang="en-US" sz="11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sidecar</a:t>
                      </a:r>
                      <a:endParaRPr 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server</a:t>
                      </a:r>
                      <a:endParaRPr lang="en-US" sz="11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79" marR="4779" marT="4779" marB="0" anchor="ctr"/>
                </a:tc>
                <a:extLst>
                  <a:ext uri="{0D108BD9-81ED-4DB2-BD59-A6C34878D82A}">
                    <a16:rowId xmlns:a16="http://schemas.microsoft.com/office/drawing/2014/main" val="2324461247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64D05A7D-F4A8-2E50-D7F5-F6A50B97F271}"/>
              </a:ext>
            </a:extLst>
          </p:cNvPr>
          <p:cNvSpPr txBox="1"/>
          <p:nvPr/>
        </p:nvSpPr>
        <p:spPr>
          <a:xfrm>
            <a:off x="229116" y="697472"/>
            <a:ext cx="915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最快响应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（发送端发送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10000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条消息，完全接收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AA2F27E-5C5B-7521-BD41-26A1E344D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2584"/>
              </p:ext>
            </p:extLst>
          </p:nvPr>
        </p:nvGraphicFramePr>
        <p:xfrm>
          <a:off x="-175491" y="718565"/>
          <a:ext cx="12167631" cy="57741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436150">
                  <a:extLst>
                    <a:ext uri="{9D8B030D-6E8A-4147-A177-3AD203B41FA5}">
                      <a16:colId xmlns:a16="http://schemas.microsoft.com/office/drawing/2014/main" val="1935311372"/>
                    </a:ext>
                  </a:extLst>
                </a:gridCol>
                <a:gridCol w="250060">
                  <a:extLst>
                    <a:ext uri="{9D8B030D-6E8A-4147-A177-3AD203B41FA5}">
                      <a16:colId xmlns:a16="http://schemas.microsoft.com/office/drawing/2014/main" val="3218333578"/>
                    </a:ext>
                  </a:extLst>
                </a:gridCol>
                <a:gridCol w="1101036">
                  <a:extLst>
                    <a:ext uri="{9D8B030D-6E8A-4147-A177-3AD203B41FA5}">
                      <a16:colId xmlns:a16="http://schemas.microsoft.com/office/drawing/2014/main" val="1664898046"/>
                    </a:ext>
                  </a:extLst>
                </a:gridCol>
                <a:gridCol w="436150">
                  <a:extLst>
                    <a:ext uri="{9D8B030D-6E8A-4147-A177-3AD203B41FA5}">
                      <a16:colId xmlns:a16="http://schemas.microsoft.com/office/drawing/2014/main" val="162666478"/>
                    </a:ext>
                  </a:extLst>
                </a:gridCol>
                <a:gridCol w="436150">
                  <a:extLst>
                    <a:ext uri="{9D8B030D-6E8A-4147-A177-3AD203B41FA5}">
                      <a16:colId xmlns:a16="http://schemas.microsoft.com/office/drawing/2014/main" val="4007946096"/>
                    </a:ext>
                  </a:extLst>
                </a:gridCol>
                <a:gridCol w="436150">
                  <a:extLst>
                    <a:ext uri="{9D8B030D-6E8A-4147-A177-3AD203B41FA5}">
                      <a16:colId xmlns:a16="http://schemas.microsoft.com/office/drawing/2014/main" val="974367594"/>
                    </a:ext>
                  </a:extLst>
                </a:gridCol>
                <a:gridCol w="436150">
                  <a:extLst>
                    <a:ext uri="{9D8B030D-6E8A-4147-A177-3AD203B41FA5}">
                      <a16:colId xmlns:a16="http://schemas.microsoft.com/office/drawing/2014/main" val="3116164129"/>
                    </a:ext>
                  </a:extLst>
                </a:gridCol>
                <a:gridCol w="436150">
                  <a:extLst>
                    <a:ext uri="{9D8B030D-6E8A-4147-A177-3AD203B41FA5}">
                      <a16:colId xmlns:a16="http://schemas.microsoft.com/office/drawing/2014/main" val="3574136983"/>
                    </a:ext>
                  </a:extLst>
                </a:gridCol>
                <a:gridCol w="436150">
                  <a:extLst>
                    <a:ext uri="{9D8B030D-6E8A-4147-A177-3AD203B41FA5}">
                      <a16:colId xmlns:a16="http://schemas.microsoft.com/office/drawing/2014/main" val="810308129"/>
                    </a:ext>
                  </a:extLst>
                </a:gridCol>
                <a:gridCol w="436150">
                  <a:extLst>
                    <a:ext uri="{9D8B030D-6E8A-4147-A177-3AD203B41FA5}">
                      <a16:colId xmlns:a16="http://schemas.microsoft.com/office/drawing/2014/main" val="1561457459"/>
                    </a:ext>
                  </a:extLst>
                </a:gridCol>
                <a:gridCol w="436150">
                  <a:extLst>
                    <a:ext uri="{9D8B030D-6E8A-4147-A177-3AD203B41FA5}">
                      <a16:colId xmlns:a16="http://schemas.microsoft.com/office/drawing/2014/main" val="431733586"/>
                    </a:ext>
                  </a:extLst>
                </a:gridCol>
                <a:gridCol w="436150">
                  <a:extLst>
                    <a:ext uri="{9D8B030D-6E8A-4147-A177-3AD203B41FA5}">
                      <a16:colId xmlns:a16="http://schemas.microsoft.com/office/drawing/2014/main" val="2881215475"/>
                    </a:ext>
                  </a:extLst>
                </a:gridCol>
                <a:gridCol w="436150">
                  <a:extLst>
                    <a:ext uri="{9D8B030D-6E8A-4147-A177-3AD203B41FA5}">
                      <a16:colId xmlns:a16="http://schemas.microsoft.com/office/drawing/2014/main" val="425350495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1320952530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234394127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3586803183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2296153855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2797370289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3262368105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2205373473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889219601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532066667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1256015491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2747220414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3287902414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4109890041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4208396018"/>
                    </a:ext>
                  </a:extLst>
                </a:gridCol>
                <a:gridCol w="401259">
                  <a:extLst>
                    <a:ext uri="{9D8B030D-6E8A-4147-A177-3AD203B41FA5}">
                      <a16:colId xmlns:a16="http://schemas.microsoft.com/office/drawing/2014/main" val="3293794716"/>
                    </a:ext>
                  </a:extLst>
                </a:gridCol>
              </a:tblGrid>
              <a:tr h="196748">
                <a:tc rowSpan="19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 rowSpan="9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本地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60347"/>
                  </a:ext>
                </a:extLst>
              </a:tr>
              <a:tr h="381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Time（ms</a:t>
                      </a: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023" marR="5023" marT="5023" marB="0" anchor="ctr"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29032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19020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15688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14119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13565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4508"/>
                  </a:ext>
                </a:extLst>
              </a:tr>
              <a:tr h="381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5626308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5489532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5625604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47.0g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5489532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5626308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5625604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62.2g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5626308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5489532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5625604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56.0g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5626308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5625604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5489532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64.4g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5626308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5625604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5489532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75.3g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1128791023"/>
                  </a:ext>
                </a:extLst>
              </a:tr>
              <a:tr h="381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405228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362360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386632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391292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406524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378264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475508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466828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467904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484308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490576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477984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528944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557680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538100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3207939479"/>
                  </a:ext>
                </a:extLst>
              </a:tr>
              <a:tr h="381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18508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18600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18524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17352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18584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18632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17288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18380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18464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18396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17392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19432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19444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19576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17356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12348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12212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12580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2790648030"/>
                  </a:ext>
                </a:extLst>
              </a:tr>
              <a:tr h="381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3871506590"/>
                  </a:ext>
                </a:extLst>
              </a:tr>
              <a:tr h="1967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%CPUY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38.3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19.5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19.1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40.1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38.5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31.6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66.0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35.6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29.7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29.4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55.4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70.6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44.6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44.6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124.8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57.1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48.5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46.5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124.8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34314"/>
                  </a:ext>
                </a:extLst>
              </a:tr>
              <a:tr h="1967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%MEM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3091395970"/>
                  </a:ext>
                </a:extLst>
              </a:tr>
              <a:tr h="381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5625604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1532276267"/>
                  </a:ext>
                </a:extLst>
              </a:tr>
              <a:tr h="1967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656440"/>
                  </a:ext>
                </a:extLst>
              </a:tr>
              <a:tr h="1967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接收端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发送端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630740"/>
                  </a:ext>
                </a:extLst>
              </a:tr>
              <a:tr h="381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跨网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Time（ms）</a:t>
                      </a:r>
                    </a:p>
                  </a:txBody>
                  <a:tcPr marL="5023" marR="5023" marT="5023" marB="0" anchor="ctr"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29111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19093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15764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14119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13031</a:t>
                      </a: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41230"/>
                  </a:ext>
                </a:extLst>
              </a:tr>
              <a:tr h="381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5626308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5489532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5625604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46.758g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1742704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5489532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5626308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5625604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61.978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1906560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5626308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5489532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5625604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65.636g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1898876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5626308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5625604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5489532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56.632g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1963644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5626308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5625604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5489532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69.834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2136976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1579774595"/>
                  </a:ext>
                </a:extLst>
              </a:tr>
              <a:tr h="381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307289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316785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308645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4.422g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15628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432102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409820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392891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949712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19860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421800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399320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402996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984544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382810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399721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408796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1.191g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19348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491322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518492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512052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1.170g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20412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4243473890"/>
                  </a:ext>
                </a:extLst>
              </a:tr>
              <a:tr h="381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20087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21069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20012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9040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20544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20137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20211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8940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4856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20068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8988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20986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20035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20814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9048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4820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20512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20522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20632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9056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4888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1712659140"/>
                  </a:ext>
                </a:extLst>
              </a:tr>
              <a:tr h="1967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2393750057"/>
                  </a:ext>
                </a:extLst>
              </a:tr>
              <a:tr h="1967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%CPUY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38.2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18.1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18.9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32.9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39.9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38.2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30.2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38.9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18.8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19.1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68.2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42.8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42.9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86.0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56.0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48.0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46.7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136.9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5023" marR="5023" marT="502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437473"/>
                  </a:ext>
                </a:extLst>
              </a:tr>
              <a:tr h="1967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%MEM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177282170"/>
                  </a:ext>
                </a:extLst>
              </a:tr>
              <a:tr h="381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sidecar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5023" marR="5023" marT="5023" marB="0" anchor="ctr"/>
                </a:tc>
                <a:extLst>
                  <a:ext uri="{0D108BD9-81ED-4DB2-BD59-A6C34878D82A}">
                    <a16:rowId xmlns:a16="http://schemas.microsoft.com/office/drawing/2014/main" val="168242630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FC0759-74A8-961F-3D45-ADC4D7816001}"/>
              </a:ext>
            </a:extLst>
          </p:cNvPr>
          <p:cNvSpPr txBox="1"/>
          <p:nvPr/>
        </p:nvSpPr>
        <p:spPr>
          <a:xfrm>
            <a:off x="1965552" y="162636"/>
            <a:ext cx="915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动态键值注册（发送端发送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1000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条消息，完全接收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035681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custDataLst>
              <p:tags r:id="rId1"/>
            </p:custDataLst>
          </p:nvPr>
        </p:nvGraphicFramePr>
        <p:xfrm>
          <a:off x="727710" y="786765"/>
          <a:ext cx="5112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图表 2"/>
          <p:cNvGraphicFramePr/>
          <p:nvPr>
            <p:custDataLst>
              <p:tags r:id="rId2"/>
            </p:custDataLst>
          </p:nvPr>
        </p:nvGraphicFramePr>
        <p:xfrm>
          <a:off x="6126480" y="786765"/>
          <a:ext cx="5112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" name="图表 3"/>
          <p:cNvGraphicFramePr/>
          <p:nvPr>
            <p:custDataLst>
              <p:tags r:id="rId3"/>
            </p:custDataLst>
          </p:nvPr>
        </p:nvGraphicFramePr>
        <p:xfrm>
          <a:off x="727710" y="3566160"/>
          <a:ext cx="5112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" name="图表 4"/>
          <p:cNvGraphicFramePr/>
          <p:nvPr>
            <p:custDataLst>
              <p:tags r:id="rId4"/>
            </p:custDataLst>
          </p:nvPr>
        </p:nvGraphicFramePr>
        <p:xfrm>
          <a:off x="6126480" y="3566160"/>
          <a:ext cx="5112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2027548" y="682139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注册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2" name="注册">
            <a:hlinkClick r:id="" action="ppaction://media"/>
            <a:extLst>
              <a:ext uri="{FF2B5EF4-FFF2-40B4-BE49-F238E27FC236}">
                <a16:creationId xmlns:a16="http://schemas.microsoft.com/office/drawing/2014/main" id="{677177F8-921B-CB76-C2F4-EE9F0F9CB4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8797" y="832835"/>
            <a:ext cx="8736510" cy="53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1AF332-6C4D-2862-254F-7C4C7A5E3418}"/>
              </a:ext>
            </a:extLst>
          </p:cNvPr>
          <p:cNvSpPr txBox="1"/>
          <p:nvPr/>
        </p:nvSpPr>
        <p:spPr>
          <a:xfrm>
            <a:off x="229116" y="697472"/>
            <a:ext cx="915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低侵入性</a:t>
            </a: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0BA37004-434A-862B-906C-E62FABC34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29" y="1587184"/>
            <a:ext cx="1323975" cy="590550"/>
          </a:xfrm>
          <a:prstGeom prst="rect">
            <a:avLst/>
          </a:prstGeom>
        </p:spPr>
      </p:pic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889064B6-1A7F-4E99-E5AF-9F3A2EA5C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955" y="2601918"/>
            <a:ext cx="1304925" cy="586271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8EB7DAC3-A1A9-5119-27C2-439812803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955" y="1587184"/>
            <a:ext cx="1304925" cy="619125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EE410451-7A24-1BB5-186B-0A04C4D70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62" y="1606233"/>
            <a:ext cx="1343025" cy="581025"/>
          </a:xfrm>
          <a:prstGeom prst="rect">
            <a:avLst/>
          </a:prstGeom>
        </p:spPr>
      </p:pic>
      <p:pic>
        <p:nvPicPr>
          <p:cNvPr id="17" name="图片 16" descr="表格&#10;&#10;描述已自动生成">
            <a:extLst>
              <a:ext uri="{FF2B5EF4-FFF2-40B4-BE49-F238E27FC236}">
                <a16:creationId xmlns:a16="http://schemas.microsoft.com/office/drawing/2014/main" id="{EA7A4593-544B-A60E-B924-C7B077B87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669" y="1606233"/>
            <a:ext cx="1295400" cy="581025"/>
          </a:xfrm>
          <a:prstGeom prst="rect">
            <a:avLst/>
          </a:prstGeom>
        </p:spPr>
      </p:pic>
      <p:pic>
        <p:nvPicPr>
          <p:cNvPr id="19" name="图片 18" descr="表格&#10;&#10;描述已自动生成">
            <a:extLst>
              <a:ext uri="{FF2B5EF4-FFF2-40B4-BE49-F238E27FC236}">
                <a16:creationId xmlns:a16="http://schemas.microsoft.com/office/drawing/2014/main" id="{B6DEB2C0-0224-C1A5-483A-533E2A5ADF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8451" y="1572897"/>
            <a:ext cx="1304925" cy="6000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7C2E3E1-CA46-22A6-F827-5F4E21507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929" y="2622322"/>
            <a:ext cx="1323975" cy="52959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399C4FE-02BF-DBBB-C333-2208EA828D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1212" y="2596850"/>
            <a:ext cx="1375040" cy="555062"/>
          </a:xfrm>
          <a:prstGeom prst="rect">
            <a:avLst/>
          </a:prstGeom>
        </p:spPr>
      </p:pic>
      <p:pic>
        <p:nvPicPr>
          <p:cNvPr id="29" name="图片 28" descr="表格&#10;&#10;描述已自动生成">
            <a:extLst>
              <a:ext uri="{FF2B5EF4-FFF2-40B4-BE49-F238E27FC236}">
                <a16:creationId xmlns:a16="http://schemas.microsoft.com/office/drawing/2014/main" id="{B4065AE4-1BE0-5B36-A0FB-7E0FA49140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1584" y="2570887"/>
            <a:ext cx="1323975" cy="581025"/>
          </a:xfrm>
          <a:prstGeom prst="rect">
            <a:avLst/>
          </a:prstGeom>
        </p:spPr>
      </p:pic>
      <p:pic>
        <p:nvPicPr>
          <p:cNvPr id="33" name="图片 32" descr="表格&#10;&#10;描述已自动生成">
            <a:extLst>
              <a:ext uri="{FF2B5EF4-FFF2-40B4-BE49-F238E27FC236}">
                <a16:creationId xmlns:a16="http://schemas.microsoft.com/office/drawing/2014/main" id="{CEF36B38-DF62-4843-890C-BE1585D393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8451" y="2579106"/>
            <a:ext cx="1323975" cy="590550"/>
          </a:xfrm>
          <a:prstGeom prst="rect">
            <a:avLst/>
          </a:prstGeom>
        </p:spPr>
      </p:pic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D7F51AC6-BA88-8782-BE2E-EE4DD4718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8966625"/>
              </p:ext>
            </p:extLst>
          </p:nvPr>
        </p:nvGraphicFramePr>
        <p:xfrm>
          <a:off x="2609974" y="3215898"/>
          <a:ext cx="6053735" cy="33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1240322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6266" y="742456"/>
            <a:ext cx="107975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问题：</a:t>
            </a: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线上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ETCD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同时连接数不能超过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1024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想法一，采用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NameServer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分担连接数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想法二，多搞几台服务器，每个服务器都搭建自己的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ETCD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集群，然后保持各个集群之间的数据一致性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想法三，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Linux 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对于单个进程打开的文件数量是有限制的，修改单个进程最多打开 的文件个数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endParaRPr lang="en-US" altLang="zh-CN" sz="2400" dirty="0">
              <a:highlight>
                <a:srgbClr val="FFFFFF"/>
              </a:highlight>
              <a:latin typeface="-apple-system"/>
            </a:endParaRPr>
          </a:p>
          <a:p>
            <a:r>
              <a:rPr kumimoji="1" lang="zh-CN" altLang="en-US" sz="2400" b="1" dirty="0">
                <a:solidFill>
                  <a:srgbClr val="0051D9"/>
                </a:solidFill>
                <a:highlight>
                  <a:srgbClr val="FFFFFF"/>
                </a:highlight>
                <a:latin typeface="-apple-system"/>
                <a:ea typeface="TencentSans W7" panose="020C04030202040F0204" pitchFamily="34" charset="-122"/>
              </a:rPr>
              <a:t>千万注册，数据库存储千万是没问题的，</a:t>
            </a:r>
            <a:r>
              <a:rPr kumimoji="1" lang="en-US" altLang="zh-CN" sz="2400" b="1" dirty="0">
                <a:solidFill>
                  <a:srgbClr val="0051D9"/>
                </a:solidFill>
                <a:highlight>
                  <a:srgbClr val="FFFFFF"/>
                </a:highlight>
                <a:latin typeface="-apple-system"/>
                <a:ea typeface="TencentSans W7" panose="020C04030202040F0204" pitchFamily="34" charset="-122"/>
              </a:rPr>
              <a:t>ETCD</a:t>
            </a:r>
            <a:r>
              <a:rPr kumimoji="1" lang="zh-CN" altLang="en-US" sz="2400" b="1" dirty="0">
                <a:solidFill>
                  <a:srgbClr val="0051D9"/>
                </a:solidFill>
                <a:highlight>
                  <a:srgbClr val="FFFFFF"/>
                </a:highlight>
                <a:latin typeface="-apple-system"/>
                <a:ea typeface="TencentSans W7" panose="020C04030202040F0204" pitchFamily="34" charset="-122"/>
              </a:rPr>
              <a:t>最大存储是</a:t>
            </a:r>
            <a:r>
              <a:rPr kumimoji="1" lang="en-US" altLang="zh-CN" sz="2400" b="1" dirty="0">
                <a:solidFill>
                  <a:srgbClr val="0051D9"/>
                </a:solidFill>
                <a:highlight>
                  <a:srgbClr val="FFFFFF"/>
                </a:highlight>
                <a:latin typeface="-apple-system"/>
                <a:ea typeface="TencentSans W7" panose="020C04030202040F0204" pitchFamily="34" charset="-122"/>
              </a:rPr>
              <a:t>8GB</a:t>
            </a:r>
            <a:r>
              <a:rPr kumimoji="1" lang="zh-CN" altLang="en-US" sz="2400" b="1" dirty="0">
                <a:solidFill>
                  <a:srgbClr val="0051D9"/>
                </a:solidFill>
                <a:highlight>
                  <a:srgbClr val="FFFFFF"/>
                </a:highlight>
                <a:latin typeface="-apple-system"/>
                <a:ea typeface="TencentSans W7" panose="020C04030202040F0204" pitchFamily="34" charset="-122"/>
              </a:rPr>
              <a:t>，千万信息</a:t>
            </a:r>
            <a:r>
              <a:rPr kumimoji="1" lang="en-US" altLang="zh-CN" sz="2400" b="1" dirty="0">
                <a:solidFill>
                  <a:srgbClr val="0051D9"/>
                </a:solidFill>
                <a:highlight>
                  <a:srgbClr val="FFFFFF"/>
                </a:highlight>
                <a:latin typeface="-apple-system"/>
                <a:ea typeface="TencentSans W7" panose="020C04030202040F0204" pitchFamily="34" charset="-122"/>
              </a:rPr>
              <a:t>1GB</a:t>
            </a:r>
            <a:r>
              <a:rPr kumimoji="1" lang="zh-CN" altLang="en-US" sz="2400" b="1" dirty="0">
                <a:solidFill>
                  <a:srgbClr val="0051D9"/>
                </a:solidFill>
                <a:highlight>
                  <a:srgbClr val="FFFFFF"/>
                </a:highlight>
                <a:latin typeface="-apple-system"/>
                <a:ea typeface="TencentSans W7" panose="020C04030202040F0204" pitchFamily="34" charset="-122"/>
              </a:rPr>
              <a:t>的样子，但是如何短时间内注册大量信息？</a:t>
            </a:r>
            <a:endParaRPr kumimoji="1" lang="en-US" altLang="zh-CN" sz="2400" b="1" dirty="0">
              <a:solidFill>
                <a:srgbClr val="0051D9"/>
              </a:solidFill>
              <a:highlight>
                <a:srgbClr val="FFFFFF"/>
              </a:highlight>
              <a:latin typeface="-apple-system"/>
              <a:ea typeface="TencentSans W7" panose="020C04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想法一，限流器慢慢注册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想法二，大量的注册消息做聚合，将独立提交改为分批提交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想法三，定时休息注册窗口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6266" y="742456"/>
            <a:ext cx="107975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坑：</a:t>
            </a: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第一次接触该类问题，调研的不够充分，后续架构有很大的上升空间</a:t>
            </a: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多并发问题要多加锁</a:t>
            </a: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服务注册建立大批量连接</a:t>
            </a:r>
            <a:r>
              <a:rPr kumimoji="1" lang="en-US" altLang="zh-CN" sz="2400" b="1" dirty="0" err="1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etcd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会拒绝连接，采用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NS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做缓冲</a:t>
            </a: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所有服务器调用同一服务，也会连接失败，用限流器限流</a:t>
            </a: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2400" b="1" dirty="0">
                <a:solidFill>
                  <a:srgbClr val="0051D9"/>
                </a:solidFill>
                <a:ea typeface="TencentSans W7" panose="020C04030202040F0204" pitchFamily="34" charset="-122"/>
              </a:rPr>
              <a:t>轮询如何打散序列，如何打乱循环节</a:t>
            </a:r>
            <a:endParaRPr kumimoji="1" lang="en-US" altLang="zh-CN" sz="2400" b="1" dirty="0">
              <a:solidFill>
                <a:srgbClr val="0051D9"/>
              </a:solidFill>
              <a:ea typeface="TencentSans W7" panose="020C04030202040F0204" pitchFamily="34" charset="-122"/>
            </a:endParaRPr>
          </a:p>
          <a:p>
            <a:r>
              <a:rPr kumimoji="1" lang="zh-CN" altLang="en-US" sz="2400" b="1" dirty="0">
                <a:solidFill>
                  <a:srgbClr val="0051D9"/>
                </a:solidFill>
                <a:ea typeface="TencentSans W7" panose="020C04030202040F0204" pitchFamily="34" charset="-122"/>
              </a:rPr>
              <a:t>路由表存在</a:t>
            </a:r>
            <a:r>
              <a:rPr kumimoji="1" lang="en-US" altLang="zh-CN" sz="2400" b="1" dirty="0" err="1">
                <a:solidFill>
                  <a:srgbClr val="0051D9"/>
                </a:solidFill>
                <a:ea typeface="TencentSans W7" panose="020C04030202040F0204" pitchFamily="34" charset="-122"/>
              </a:rPr>
              <a:t>etcd</a:t>
            </a:r>
            <a:r>
              <a:rPr kumimoji="1" lang="zh-CN" altLang="en-US" sz="2400" b="1" dirty="0">
                <a:solidFill>
                  <a:srgbClr val="0051D9"/>
                </a:solidFill>
                <a:ea typeface="TencentSans W7" panose="020C04030202040F0204" pitchFamily="34" charset="-122"/>
              </a:rPr>
              <a:t>还是本地</a:t>
            </a:r>
            <a:endParaRPr kumimoji="1" lang="en-US" altLang="zh-CN" sz="2400" b="1" dirty="0">
              <a:solidFill>
                <a:srgbClr val="0051D9"/>
              </a:solidFill>
              <a:ea typeface="TencentSans W7" panose="020C04030202040F0204" pitchFamily="34" charset="-122"/>
            </a:endParaRPr>
          </a:p>
          <a:p>
            <a:r>
              <a:rPr kumimoji="1" lang="en-US" altLang="zh-CN" sz="2400" b="1" dirty="0" err="1">
                <a:solidFill>
                  <a:srgbClr val="0051D9"/>
                </a:solidFill>
                <a:ea typeface="TencentSans W7" panose="020C04030202040F0204" pitchFamily="34" charset="-122"/>
              </a:rPr>
              <a:t>etcd</a:t>
            </a:r>
            <a:r>
              <a:rPr kumimoji="1" lang="zh-CN" altLang="en-US" sz="2400" b="1" dirty="0">
                <a:solidFill>
                  <a:srgbClr val="0051D9"/>
                </a:solidFill>
                <a:ea typeface="TencentSans W7" panose="020C04030202040F0204" pitchFamily="34" charset="-122"/>
              </a:rPr>
              <a:t>最大连接问题</a:t>
            </a:r>
            <a:endParaRPr kumimoji="1" lang="en-US" altLang="zh-CN" sz="2400" b="1" dirty="0">
              <a:solidFill>
                <a:srgbClr val="0051D9"/>
              </a:solidFill>
              <a:ea typeface="TencentSans W7" panose="020C04030202040F0204" pitchFamily="34" charset="-122"/>
            </a:endParaRPr>
          </a:p>
          <a:p>
            <a:r>
              <a:rPr kumimoji="1" lang="en-US" altLang="zh-CN" sz="2400" b="1" dirty="0" err="1">
                <a:solidFill>
                  <a:srgbClr val="0051D9"/>
                </a:solidFill>
                <a:ea typeface="TencentSans W7" panose="020C04030202040F0204" pitchFamily="34" charset="-122"/>
              </a:rPr>
              <a:t>NameServer</a:t>
            </a:r>
            <a:r>
              <a:rPr kumimoji="1" lang="zh-CN" altLang="en-US" sz="2400" b="1" dirty="0">
                <a:solidFill>
                  <a:srgbClr val="0051D9"/>
                </a:solidFill>
                <a:ea typeface="TencentSans W7" panose="020C04030202040F0204" pitchFamily="34" charset="-122"/>
              </a:rPr>
              <a:t>模块缺失，服务发现性能差很多</a:t>
            </a:r>
            <a:endParaRPr kumimoji="1" lang="en-US" altLang="zh-CN" sz="2400" b="1" dirty="0">
              <a:solidFill>
                <a:srgbClr val="0051D9"/>
              </a:solidFill>
              <a:ea typeface="TencentSans W7" panose="020C04030202040F0204" pitchFamily="34" charset="-122"/>
            </a:endParaRPr>
          </a:p>
          <a:p>
            <a:r>
              <a:rPr kumimoji="1" lang="zh-CN" altLang="en-US" sz="2400" b="1" dirty="0">
                <a:solidFill>
                  <a:srgbClr val="0051D9"/>
                </a:solidFill>
                <a:ea typeface="TencentSans W7" panose="020C04030202040F0204" pitchFamily="34" charset="-122"/>
              </a:rPr>
              <a:t>为什么突然用消息队列：</a:t>
            </a:r>
            <a:r>
              <a:rPr kumimoji="1" lang="en-US" altLang="zh-CN" sz="2400" b="1" dirty="0" err="1">
                <a:solidFill>
                  <a:srgbClr val="0051D9"/>
                </a:solidFill>
                <a:ea typeface="TencentSans W7" panose="020C04030202040F0204" pitchFamily="34" charset="-122"/>
              </a:rPr>
              <a:t>grpc</a:t>
            </a:r>
            <a:r>
              <a:rPr kumimoji="1" lang="zh-CN" altLang="en-US" sz="2400" b="1" dirty="0">
                <a:solidFill>
                  <a:srgbClr val="0051D9"/>
                </a:solidFill>
                <a:ea typeface="TencentSans W7" panose="020C04030202040F0204" pitchFamily="34" charset="-122"/>
              </a:rPr>
              <a:t>解决不了多连接问题</a:t>
            </a:r>
            <a:endParaRPr kumimoji="1" lang="en-US" altLang="zh-CN" sz="2400" b="1" dirty="0">
              <a:solidFill>
                <a:srgbClr val="0051D9"/>
              </a:solidFill>
              <a:ea typeface="TencentSans W7" panose="020C04030202040F0204" pitchFamily="34" charset="-122"/>
            </a:endParaRPr>
          </a:p>
          <a:p>
            <a:r>
              <a:rPr kumimoji="1" lang="en-US" altLang="zh-CN" sz="2400" b="1" dirty="0">
                <a:solidFill>
                  <a:srgbClr val="0051D9"/>
                </a:solidFill>
                <a:ea typeface="TencentSans W7" panose="020C04030202040F0204" pitchFamily="34" charset="-122"/>
              </a:rPr>
              <a:t>…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294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6266" y="742456"/>
            <a:ext cx="107975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结果优化：</a:t>
            </a: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架构开始没设计好，压测发现问题时已经太晚，应该把服务发现服务注册服务监听全部移动到</a:t>
            </a:r>
            <a:r>
              <a:rPr kumimoji="1" lang="en-US" altLang="zh-CN" sz="2400" b="1" dirty="0" err="1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NameServer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中</a:t>
            </a: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开始选型时，缺乏这方面的经验，基本就是看懂了就用，有些参数没注意，导致设计出问题</a:t>
            </a: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Sidecar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和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Server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之间的通信可以用更快的通信方式代替</a:t>
            </a: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第一次写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go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语言，整个项目的代码管理有点乱，未来得及重构，争取有时间做一次代码重构</a:t>
            </a: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b="1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4936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项目组实习心得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814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ACC5C4-A73A-65AF-593E-22A7D7E29013}"/>
              </a:ext>
            </a:extLst>
          </p:cNvPr>
          <p:cNvSpPr txBox="1"/>
          <p:nvPr/>
        </p:nvSpPr>
        <p:spPr>
          <a:xfrm>
            <a:off x="646267" y="951345"/>
            <a:ext cx="10520497" cy="5241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学习游戏的局外框架，编写事务，通过注册命令字，传输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proto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格式信息来实现各种服务端的互相通信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学习游戏的局内框架，学习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RUDP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及网络同步，包括确定性锁步及项目中实际使用的状态同步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学习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Unreal Engine 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的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GamepPlay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框架，了解了各个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Class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的作用以及互相的调用及继承关系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结合项目组的游戏，在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UE4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中通过设计状态机，搭建玩法演出场景，实现了自己设计的一个游戏玩法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通过编写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CheatManger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文件，了解了游戏局内的整体框架，实现了多个接口来方便测试角色功能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基于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A*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的空间寻路查询算法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lvl="0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以上大部分都是我的第一次接触，这个超新星项目亦是如此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lvl="0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第一次写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go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，第一次了解微服务框架，第一次了解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RPC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调用，第一次用各种组件，比如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kafka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，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etcd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…</a:t>
            </a:r>
          </a:p>
          <a:p>
            <a:pPr lvl="0">
              <a:lnSpc>
                <a:spcPct val="150000"/>
              </a:lnSpc>
            </a:pP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  <a:p>
            <a:pPr lvl="0">
              <a:lnSpc>
                <a:spcPct val="150000"/>
              </a:lnSpc>
            </a:pP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Anyway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，我从这次的实习经历里真的学会了很多课堂上学不到的内容，收获良多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~</a:t>
            </a:r>
          </a:p>
          <a:p>
            <a:pPr lvl="0" algn="just">
              <a:lnSpc>
                <a:spcPts val="1200"/>
              </a:lnSpc>
            </a:pPr>
            <a:endParaRPr lang="en-US" altLang="zh-CN" sz="14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设计方案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ACC5C4-A73A-65AF-593E-22A7D7E29013}"/>
              </a:ext>
            </a:extLst>
          </p:cNvPr>
          <p:cNvSpPr txBox="1"/>
          <p:nvPr/>
        </p:nvSpPr>
        <p:spPr>
          <a:xfrm>
            <a:off x="2050472" y="2818287"/>
            <a:ext cx="9430329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最后，希望自己能做一个</a:t>
            </a:r>
            <a:r>
              <a:rPr kumimoji="1" lang="zh-CN" altLang="en-US" dirty="0">
                <a:solidFill>
                  <a:srgbClr val="FF0000"/>
                </a:solidFill>
                <a:latin typeface="TencentSans"/>
                <a:ea typeface="TencentSans W7" panose="020C04030202040F0204"/>
              </a:rPr>
              <a:t>风骚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、</a:t>
            </a:r>
            <a:r>
              <a:rPr kumimoji="1" lang="zh-CN" altLang="en-US" dirty="0">
                <a:solidFill>
                  <a:srgbClr val="FF0000"/>
                </a:solidFill>
                <a:latin typeface="TencentSans"/>
                <a:ea typeface="TencentSans W7" panose="020C04030202040F0204"/>
              </a:rPr>
              <a:t>狂热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、</a:t>
            </a:r>
            <a:r>
              <a:rPr kumimoji="1" lang="zh-CN" altLang="en-US" dirty="0">
                <a:solidFill>
                  <a:srgbClr val="FF0000"/>
                </a:solidFill>
                <a:latin typeface="TencentSans"/>
                <a:ea typeface="TencentSans W7" panose="020C04030202040F0204"/>
              </a:rPr>
              <a:t>极致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、</a:t>
            </a:r>
            <a:r>
              <a:rPr kumimoji="1" lang="zh-CN" altLang="en-US" dirty="0">
                <a:solidFill>
                  <a:srgbClr val="FF0000"/>
                </a:solidFill>
                <a:latin typeface="TencentSans"/>
                <a:ea typeface="TencentSans W7" panose="020C04030202040F0204"/>
              </a:rPr>
              <a:t>专精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TencentSans W7" panose="020C04030202040F0204"/>
              </a:rPr>
              <a:t>的人，不浪费魔方的熏陶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encentSans"/>
              <a:ea typeface="TencentSans W7" panose="020C04030202040F0204"/>
            </a:endParaRPr>
          </a:p>
        </p:txBody>
      </p:sp>
    </p:spTree>
    <p:extLst>
      <p:ext uri="{BB962C8B-B14F-4D97-AF65-F5344CB8AC3E}">
        <p14:creationId xmlns:p14="http://schemas.microsoft.com/office/powerpoint/2010/main" val="2825774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1916969" y="679002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指定目标路由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2" name="指定目标路由">
            <a:hlinkClick r:id="" action="ppaction://media"/>
            <a:extLst>
              <a:ext uri="{FF2B5EF4-FFF2-40B4-BE49-F238E27FC236}">
                <a16:creationId xmlns:a16="http://schemas.microsoft.com/office/drawing/2014/main" id="{25B21915-78B8-F233-C0C3-875338C4E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2802" y="1159909"/>
            <a:ext cx="8406525" cy="51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6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1645081" y="711910"/>
            <a:ext cx="6116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A(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一致性哈希</a:t>
            </a:r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)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微软雅黑 Light" panose="020B0502040204020203" pitchFamily="34" charset="-122"/>
              </a:rPr>
              <a:t>01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课题研究</a:t>
            </a:r>
          </a:p>
        </p:txBody>
      </p:sp>
      <p:pic>
        <p:nvPicPr>
          <p:cNvPr id="3" name="A">
            <a:hlinkClick r:id="" action="ppaction://media"/>
            <a:extLst>
              <a:ext uri="{FF2B5EF4-FFF2-40B4-BE49-F238E27FC236}">
                <a16:creationId xmlns:a16="http://schemas.microsoft.com/office/drawing/2014/main" id="{80B640A1-6B24-3F5D-351B-D7D8CD8791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0665" y="1326438"/>
            <a:ext cx="8302729" cy="51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AzNGRmODY5YzIzNmEyZThmNzgxYmI3YmI4NTI0M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腾讯PPT模板封面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腾讯PPT模板封面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5133</Words>
  <Application>Microsoft Office PowerPoint</Application>
  <PresentationFormat>宽屏</PresentationFormat>
  <Paragraphs>2868</Paragraphs>
  <Slides>77</Slides>
  <Notes>6</Notes>
  <HiddenSlides>0</HiddenSlides>
  <MMClips>9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94" baseType="lpstr">
      <vt:lpstr>-apple-system</vt:lpstr>
      <vt:lpstr>Helvetica Neue</vt:lpstr>
      <vt:lpstr>TencentSans</vt:lpstr>
      <vt:lpstr>TencentSans W7</vt:lpstr>
      <vt:lpstr>等线</vt:lpstr>
      <vt:lpstr>楷体</vt:lpstr>
      <vt:lpstr>楷体</vt:lpstr>
      <vt:lpstr>宋体</vt:lpstr>
      <vt:lpstr>微软雅黑</vt:lpstr>
      <vt:lpstr>微软雅黑 Light</vt:lpstr>
      <vt:lpstr>Arial</vt:lpstr>
      <vt:lpstr>Calibri</vt:lpstr>
      <vt:lpstr>Cambria Math</vt:lpstr>
      <vt:lpstr>Helvetica</vt:lpstr>
      <vt:lpstr>Wingdings</vt:lpstr>
      <vt:lpstr>腾讯PPT模板封面</vt:lpstr>
      <vt:lpstr>1_腾讯PPT模板封面</vt:lpstr>
      <vt:lpstr>魔方超新星考核答辩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腾讯集团PPT模板</dc:title>
  <dc:creator>T192526</dc:creator>
  <cp:lastModifiedBy>Shenyang Tong</cp:lastModifiedBy>
  <cp:revision>135</cp:revision>
  <dcterms:created xsi:type="dcterms:W3CDTF">2021-08-02T06:31:00Z</dcterms:created>
  <dcterms:modified xsi:type="dcterms:W3CDTF">2024-08-20T05:51:23Z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BE00679CAA8542C7870FBE5ECE2CDF69_12</vt:lpwstr>
  </property>
  <property fmtid="{D5CDD505-2E9C-101B-9397-08002B2CF9AE}" pid="3" name="KSOProductBuildVer">
    <vt:lpwstr>2052-12.1.0.16120</vt:lpwstr>
  </property>
</Properties>
</file>